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328" r:id="rId2"/>
    <p:sldId id="297" r:id="rId3"/>
    <p:sldId id="308" r:id="rId4"/>
    <p:sldId id="307" r:id="rId5"/>
    <p:sldId id="314" r:id="rId6"/>
    <p:sldId id="300" r:id="rId7"/>
    <p:sldId id="305" r:id="rId8"/>
    <p:sldId id="261" r:id="rId9"/>
    <p:sldId id="334" r:id="rId10"/>
    <p:sldId id="329" r:id="rId11"/>
    <p:sldId id="303" r:id="rId12"/>
    <p:sldId id="302" r:id="rId13"/>
    <p:sldId id="331" r:id="rId14"/>
    <p:sldId id="332" r:id="rId15"/>
    <p:sldId id="330" r:id="rId16"/>
    <p:sldId id="333" r:id="rId17"/>
    <p:sldId id="309" r:id="rId18"/>
    <p:sldId id="310" r:id="rId19"/>
    <p:sldId id="311" r:id="rId20"/>
    <p:sldId id="257" r:id="rId21"/>
    <p:sldId id="276" r:id="rId22"/>
    <p:sldId id="277" r:id="rId23"/>
    <p:sldId id="335" r:id="rId24"/>
    <p:sldId id="336" r:id="rId25"/>
    <p:sldId id="278" r:id="rId26"/>
    <p:sldId id="279" r:id="rId27"/>
    <p:sldId id="280" r:id="rId28"/>
    <p:sldId id="292" r:id="rId29"/>
    <p:sldId id="317" r:id="rId30"/>
    <p:sldId id="318" r:id="rId31"/>
    <p:sldId id="321" r:id="rId32"/>
    <p:sldId id="284" r:id="rId33"/>
    <p:sldId id="288" r:id="rId34"/>
    <p:sldId id="312" r:id="rId35"/>
    <p:sldId id="290" r:id="rId36"/>
    <p:sldId id="337" r:id="rId37"/>
    <p:sldId id="340" r:id="rId38"/>
    <p:sldId id="341" r:id="rId39"/>
    <p:sldId id="342" r:id="rId40"/>
    <p:sldId id="339" r:id="rId41"/>
    <p:sldId id="313" r:id="rId42"/>
    <p:sldId id="263" r:id="rId43"/>
    <p:sldId id="352" r:id="rId44"/>
    <p:sldId id="264" r:id="rId45"/>
    <p:sldId id="265" r:id="rId46"/>
    <p:sldId id="267" r:id="rId47"/>
    <p:sldId id="269" r:id="rId48"/>
    <p:sldId id="273" r:id="rId49"/>
    <p:sldId id="343" r:id="rId50"/>
    <p:sldId id="274" r:id="rId51"/>
    <p:sldId id="344" r:id="rId52"/>
    <p:sldId id="346" r:id="rId53"/>
    <p:sldId id="348" r:id="rId54"/>
    <p:sldId id="349" r:id="rId55"/>
    <p:sldId id="350" r:id="rId56"/>
    <p:sldId id="351" r:id="rId57"/>
    <p:sldId id="355" r:id="rId58"/>
    <p:sldId id="322" r:id="rId59"/>
    <p:sldId id="356" r:id="rId60"/>
    <p:sldId id="353" r:id="rId61"/>
    <p:sldId id="357" r:id="rId62"/>
    <p:sldId id="354" r:id="rId63"/>
    <p:sldId id="358" r:id="rId64"/>
    <p:sldId id="359" r:id="rId65"/>
    <p:sldId id="338" r:id="rId66"/>
    <p:sldId id="345" r:id="rId6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18" autoAdjust="0"/>
    <p:restoredTop sz="94660"/>
  </p:normalViewPr>
  <p:slideViewPr>
    <p:cSldViewPr snapToGrid="0">
      <p:cViewPr varScale="1">
        <p:scale>
          <a:sx n="116" d="100"/>
          <a:sy n="116" d="100"/>
        </p:scale>
        <p:origin x="216"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4E25A832-BDE2-4020-AF57-35165F1EE857}" type="datetimeFigureOut">
              <a:rPr lang="en-US" smtClean="0"/>
              <a:t>9/13/2024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78D9158-033D-47BD-9CF9-E93D0154E243}" type="slidenum">
              <a:rPr lang="en-US" smtClean="0"/>
              <a:t>‹#›</a:t>
            </a:fld>
            <a:endParaRPr lang="en-US"/>
          </a:p>
        </p:txBody>
      </p:sp>
    </p:spTree>
    <p:extLst>
      <p:ext uri="{BB962C8B-B14F-4D97-AF65-F5344CB8AC3E}">
        <p14:creationId xmlns:p14="http://schemas.microsoft.com/office/powerpoint/2010/main" val="33685031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E25A832-BDE2-4020-AF57-35165F1EE857}" type="datetimeFigureOut">
              <a:rPr lang="en-US" smtClean="0"/>
              <a:t>9/13/2024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78D9158-033D-47BD-9CF9-E93D0154E243}" type="slidenum">
              <a:rPr lang="en-US" smtClean="0"/>
              <a:t>‹#›</a:t>
            </a:fld>
            <a:endParaRPr lang="en-US"/>
          </a:p>
        </p:txBody>
      </p:sp>
    </p:spTree>
    <p:extLst>
      <p:ext uri="{BB962C8B-B14F-4D97-AF65-F5344CB8AC3E}">
        <p14:creationId xmlns:p14="http://schemas.microsoft.com/office/powerpoint/2010/main" val="20782297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E25A832-BDE2-4020-AF57-35165F1EE857}" type="datetimeFigureOut">
              <a:rPr lang="en-US" smtClean="0"/>
              <a:t>9/13/2024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78D9158-033D-47BD-9CF9-E93D0154E243}" type="slidenum">
              <a:rPr lang="en-US" smtClean="0"/>
              <a:t>‹#›</a:t>
            </a:fld>
            <a:endParaRPr lang="en-US"/>
          </a:p>
        </p:txBody>
      </p:sp>
    </p:spTree>
    <p:extLst>
      <p:ext uri="{BB962C8B-B14F-4D97-AF65-F5344CB8AC3E}">
        <p14:creationId xmlns:p14="http://schemas.microsoft.com/office/powerpoint/2010/main" val="40819414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E25A832-BDE2-4020-AF57-35165F1EE857}" type="datetimeFigureOut">
              <a:rPr lang="en-US" smtClean="0"/>
              <a:t>9/13/2024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78D9158-033D-47BD-9CF9-E93D0154E243}" type="slidenum">
              <a:rPr lang="en-US" smtClean="0"/>
              <a:t>‹#›</a:t>
            </a:fld>
            <a:endParaRPr lang="en-US"/>
          </a:p>
        </p:txBody>
      </p:sp>
    </p:spTree>
    <p:extLst>
      <p:ext uri="{BB962C8B-B14F-4D97-AF65-F5344CB8AC3E}">
        <p14:creationId xmlns:p14="http://schemas.microsoft.com/office/powerpoint/2010/main" val="22417245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4E25A832-BDE2-4020-AF57-35165F1EE857}" type="datetimeFigureOut">
              <a:rPr lang="en-US" smtClean="0"/>
              <a:t>9/13/2024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78D9158-033D-47BD-9CF9-E93D0154E243}" type="slidenum">
              <a:rPr lang="en-US" smtClean="0"/>
              <a:t>‹#›</a:t>
            </a:fld>
            <a:endParaRPr lang="en-US"/>
          </a:p>
        </p:txBody>
      </p:sp>
    </p:spTree>
    <p:extLst>
      <p:ext uri="{BB962C8B-B14F-4D97-AF65-F5344CB8AC3E}">
        <p14:creationId xmlns:p14="http://schemas.microsoft.com/office/powerpoint/2010/main" val="40370370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4E25A832-BDE2-4020-AF57-35165F1EE857}" type="datetimeFigureOut">
              <a:rPr lang="en-US" smtClean="0"/>
              <a:t>9/13/2024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78D9158-033D-47BD-9CF9-E93D0154E243}" type="slidenum">
              <a:rPr lang="en-US" smtClean="0"/>
              <a:t>‹#›</a:t>
            </a:fld>
            <a:endParaRPr lang="en-US"/>
          </a:p>
        </p:txBody>
      </p:sp>
    </p:spTree>
    <p:extLst>
      <p:ext uri="{BB962C8B-B14F-4D97-AF65-F5344CB8AC3E}">
        <p14:creationId xmlns:p14="http://schemas.microsoft.com/office/powerpoint/2010/main" val="22917755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4E25A832-BDE2-4020-AF57-35165F1EE857}" type="datetimeFigureOut">
              <a:rPr lang="en-US" smtClean="0"/>
              <a:t>9/13/2024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78D9158-033D-47BD-9CF9-E93D0154E243}" type="slidenum">
              <a:rPr lang="en-US" smtClean="0"/>
              <a:t>‹#›</a:t>
            </a:fld>
            <a:endParaRPr lang="en-US"/>
          </a:p>
        </p:txBody>
      </p:sp>
    </p:spTree>
    <p:extLst>
      <p:ext uri="{BB962C8B-B14F-4D97-AF65-F5344CB8AC3E}">
        <p14:creationId xmlns:p14="http://schemas.microsoft.com/office/powerpoint/2010/main" val="10695783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4E25A832-BDE2-4020-AF57-35165F1EE857}" type="datetimeFigureOut">
              <a:rPr lang="en-US" smtClean="0"/>
              <a:t>9/13/2024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78D9158-033D-47BD-9CF9-E93D0154E243}" type="slidenum">
              <a:rPr lang="en-US" smtClean="0"/>
              <a:t>‹#›</a:t>
            </a:fld>
            <a:endParaRPr lang="en-US"/>
          </a:p>
        </p:txBody>
      </p:sp>
    </p:spTree>
    <p:extLst>
      <p:ext uri="{BB962C8B-B14F-4D97-AF65-F5344CB8AC3E}">
        <p14:creationId xmlns:p14="http://schemas.microsoft.com/office/powerpoint/2010/main" val="12750494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25A832-BDE2-4020-AF57-35165F1EE857}" type="datetimeFigureOut">
              <a:rPr lang="en-US" smtClean="0"/>
              <a:t>9/13/2024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78D9158-033D-47BD-9CF9-E93D0154E243}" type="slidenum">
              <a:rPr lang="en-US" smtClean="0"/>
              <a:t>‹#›</a:t>
            </a:fld>
            <a:endParaRPr lang="en-US"/>
          </a:p>
        </p:txBody>
      </p:sp>
    </p:spTree>
    <p:extLst>
      <p:ext uri="{BB962C8B-B14F-4D97-AF65-F5344CB8AC3E}">
        <p14:creationId xmlns:p14="http://schemas.microsoft.com/office/powerpoint/2010/main" val="596575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E25A832-BDE2-4020-AF57-35165F1EE857}" type="datetimeFigureOut">
              <a:rPr lang="en-US" smtClean="0"/>
              <a:t>9/13/2024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78D9158-033D-47BD-9CF9-E93D0154E243}" type="slidenum">
              <a:rPr lang="en-US" smtClean="0"/>
              <a:t>‹#›</a:t>
            </a:fld>
            <a:endParaRPr lang="en-US"/>
          </a:p>
        </p:txBody>
      </p:sp>
    </p:spTree>
    <p:extLst>
      <p:ext uri="{BB962C8B-B14F-4D97-AF65-F5344CB8AC3E}">
        <p14:creationId xmlns:p14="http://schemas.microsoft.com/office/powerpoint/2010/main" val="37987979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E25A832-BDE2-4020-AF57-35165F1EE857}" type="datetimeFigureOut">
              <a:rPr lang="en-US" smtClean="0"/>
              <a:t>9/13/2024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78D9158-033D-47BD-9CF9-E93D0154E243}" type="slidenum">
              <a:rPr lang="en-US" smtClean="0"/>
              <a:t>‹#›</a:t>
            </a:fld>
            <a:endParaRPr lang="en-US"/>
          </a:p>
        </p:txBody>
      </p:sp>
    </p:spTree>
    <p:extLst>
      <p:ext uri="{BB962C8B-B14F-4D97-AF65-F5344CB8AC3E}">
        <p14:creationId xmlns:p14="http://schemas.microsoft.com/office/powerpoint/2010/main" val="33087124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E25A832-BDE2-4020-AF57-35165F1EE857}" type="datetimeFigureOut">
              <a:rPr lang="en-US" smtClean="0"/>
              <a:t>9/13/2024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78D9158-033D-47BD-9CF9-E93D0154E243}" type="slidenum">
              <a:rPr lang="en-US" smtClean="0"/>
              <a:t>‹#›</a:t>
            </a:fld>
            <a:endParaRPr lang="en-US"/>
          </a:p>
        </p:txBody>
      </p:sp>
    </p:spTree>
    <p:extLst>
      <p:ext uri="{BB962C8B-B14F-4D97-AF65-F5344CB8AC3E}">
        <p14:creationId xmlns:p14="http://schemas.microsoft.com/office/powerpoint/2010/main" val="416500178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3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2024 GOA </a:t>
            </a:r>
            <a:r>
              <a:rPr lang="en-US" dirty="0" err="1" smtClean="0"/>
              <a:t>Pcod</a:t>
            </a:r>
            <a:r>
              <a:rPr lang="en-US" dirty="0" smtClean="0"/>
              <a:t> assessment</a:t>
            </a:r>
            <a:endParaRPr lang="en-US" dirty="0"/>
          </a:p>
        </p:txBody>
      </p:sp>
      <p:sp>
        <p:nvSpPr>
          <p:cNvPr id="3" name="Subtitle 2"/>
          <p:cNvSpPr>
            <a:spLocks noGrp="1"/>
          </p:cNvSpPr>
          <p:nvPr>
            <p:ph type="subTitle" idx="1"/>
          </p:nvPr>
        </p:nvSpPr>
        <p:spPr/>
        <p:txBody>
          <a:bodyPr/>
          <a:lstStyle/>
          <a:p>
            <a:r>
              <a:rPr lang="en-US" dirty="0" smtClean="0"/>
              <a:t>September 2024 Plan Team</a:t>
            </a:r>
            <a:endParaRPr lang="en-US" dirty="0"/>
          </a:p>
        </p:txBody>
      </p:sp>
    </p:spTree>
    <p:extLst>
      <p:ext uri="{BB962C8B-B14F-4D97-AF65-F5344CB8AC3E}">
        <p14:creationId xmlns:p14="http://schemas.microsoft.com/office/powerpoint/2010/main" val="536685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838200" y="1825625"/>
            <a:ext cx="5099384" cy="4351338"/>
          </a:xfrm>
        </p:spPr>
        <p:txBody>
          <a:bodyPr/>
          <a:lstStyle/>
          <a:p>
            <a:r>
              <a:rPr lang="en-US" dirty="0" err="1" smtClean="0"/>
              <a:t>Neg</a:t>
            </a:r>
            <a:r>
              <a:rPr lang="en-US" dirty="0" smtClean="0"/>
              <a:t> log-likelihood components &amp; key parameters:</a:t>
            </a:r>
            <a:endParaRPr lang="en-US" dirty="0"/>
          </a:p>
        </p:txBody>
      </p:sp>
      <p:sp>
        <p:nvSpPr>
          <p:cNvPr id="7" name="Title 3"/>
          <p:cNvSpPr>
            <a:spLocks noGrp="1"/>
          </p:cNvSpPr>
          <p:nvPr>
            <p:ph type="title"/>
          </p:nvPr>
        </p:nvSpPr>
        <p:spPr>
          <a:xfrm>
            <a:off x="838200" y="365125"/>
            <a:ext cx="10515600" cy="1325563"/>
          </a:xfrm>
        </p:spPr>
        <p:txBody>
          <a:bodyPr/>
          <a:lstStyle/>
          <a:p>
            <a:r>
              <a:rPr lang="en-US" dirty="0"/>
              <a:t>Input </a:t>
            </a:r>
            <a:r>
              <a:rPr lang="en-US" dirty="0" smtClean="0"/>
              <a:t>data file changes</a:t>
            </a:r>
            <a:endParaRPr lang="en-US" dirty="0"/>
          </a:p>
        </p:txBody>
      </p:sp>
      <p:graphicFrame>
        <p:nvGraphicFramePr>
          <p:cNvPr id="8" name="Table 7"/>
          <p:cNvGraphicFramePr>
            <a:graphicFrameLocks noGrp="1"/>
          </p:cNvGraphicFramePr>
          <p:nvPr>
            <p:extLst>
              <p:ext uri="{D42A27DB-BD31-4B8C-83A1-F6EECF244321}">
                <p14:modId xmlns:p14="http://schemas.microsoft.com/office/powerpoint/2010/main" val="3102589050"/>
              </p:ext>
            </p:extLst>
          </p:nvPr>
        </p:nvGraphicFramePr>
        <p:xfrm>
          <a:off x="2213811" y="3302669"/>
          <a:ext cx="7247020" cy="3482340"/>
        </p:xfrm>
        <a:graphic>
          <a:graphicData uri="http://schemas.openxmlformats.org/drawingml/2006/table">
            <a:tbl>
              <a:tblPr/>
              <a:tblGrid>
                <a:gridCol w="2445586">
                  <a:extLst>
                    <a:ext uri="{9D8B030D-6E8A-4147-A177-3AD203B41FA5}">
                      <a16:colId xmlns:a16="http://schemas.microsoft.com/office/drawing/2014/main" val="2024505351"/>
                    </a:ext>
                  </a:extLst>
                </a:gridCol>
                <a:gridCol w="1234014">
                  <a:extLst>
                    <a:ext uri="{9D8B030D-6E8A-4147-A177-3AD203B41FA5}">
                      <a16:colId xmlns:a16="http://schemas.microsoft.com/office/drawing/2014/main" val="4030367535"/>
                    </a:ext>
                  </a:extLst>
                </a:gridCol>
                <a:gridCol w="1189140">
                  <a:extLst>
                    <a:ext uri="{9D8B030D-6E8A-4147-A177-3AD203B41FA5}">
                      <a16:colId xmlns:a16="http://schemas.microsoft.com/office/drawing/2014/main" val="2897703155"/>
                    </a:ext>
                  </a:extLst>
                </a:gridCol>
                <a:gridCol w="1189140">
                  <a:extLst>
                    <a:ext uri="{9D8B030D-6E8A-4147-A177-3AD203B41FA5}">
                      <a16:colId xmlns:a16="http://schemas.microsoft.com/office/drawing/2014/main" val="856596475"/>
                    </a:ext>
                  </a:extLst>
                </a:gridCol>
                <a:gridCol w="1189140">
                  <a:extLst>
                    <a:ext uri="{9D8B030D-6E8A-4147-A177-3AD203B41FA5}">
                      <a16:colId xmlns:a16="http://schemas.microsoft.com/office/drawing/2014/main" val="3119539625"/>
                    </a:ext>
                  </a:extLst>
                </a:gridCol>
              </a:tblGrid>
              <a:tr h="522602">
                <a:tc>
                  <a:txBody>
                    <a:bodyPr/>
                    <a:lstStyle/>
                    <a:p>
                      <a:pPr algn="l" fontAlgn="b"/>
                      <a:r>
                        <a:rPr lang="en-US" sz="1700" b="0" i="0" u="none" strike="noStrike" dirty="0">
                          <a:solidFill>
                            <a:srgbClr val="000000"/>
                          </a:solidFill>
                          <a:effectLst/>
                          <a:latin typeface="Calibri" panose="020F0502020204030204" pitchFamily="34" charset="0"/>
                        </a:rPr>
                        <a:t>Component</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ctr" fontAlgn="b"/>
                      <a:r>
                        <a:rPr lang="en-US" sz="1700" b="0" i="0" u="none" strike="noStrike" dirty="0" smtClean="0">
                          <a:solidFill>
                            <a:srgbClr val="000000"/>
                          </a:solidFill>
                          <a:effectLst/>
                          <a:latin typeface="Calibri" panose="020F0502020204030204" pitchFamily="34" charset="0"/>
                        </a:rPr>
                        <a:t>2019.1b</a:t>
                      </a:r>
                      <a:endParaRPr lang="en-US" sz="17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ctr" fontAlgn="b"/>
                      <a:r>
                        <a:rPr lang="en-US" sz="1700" b="0" i="0" u="none" strike="noStrike" dirty="0" smtClean="0">
                          <a:solidFill>
                            <a:srgbClr val="000000"/>
                          </a:solidFill>
                          <a:effectLst/>
                          <a:latin typeface="Calibri" panose="020F0502020204030204" pitchFamily="34" charset="0"/>
                        </a:rPr>
                        <a:t>2019.1c.2: </a:t>
                      </a:r>
                      <a:r>
                        <a:rPr lang="en-US" sz="1700" b="0" i="0" u="none" strike="noStrike" dirty="0" err="1" smtClean="0">
                          <a:solidFill>
                            <a:srgbClr val="000000"/>
                          </a:solidFill>
                          <a:effectLst/>
                          <a:latin typeface="Calibri" panose="020F0502020204030204" pitchFamily="34" charset="0"/>
                        </a:rPr>
                        <a:t>LLSrvBin</a:t>
                      </a:r>
                      <a:endParaRPr lang="en-US" sz="17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ctr" fontAlgn="b"/>
                      <a:r>
                        <a:rPr lang="en-US" sz="1700" b="0" i="0" u="none" strike="noStrike" dirty="0" smtClean="0">
                          <a:solidFill>
                            <a:srgbClr val="000000"/>
                          </a:solidFill>
                          <a:effectLst/>
                          <a:latin typeface="Calibri" panose="020F0502020204030204" pitchFamily="34" charset="0"/>
                        </a:rPr>
                        <a:t>2019.1c.4: </a:t>
                      </a:r>
                      <a:r>
                        <a:rPr lang="en-US" sz="1700" b="0" i="0" u="none" strike="noStrike" dirty="0" err="1" smtClean="0">
                          <a:solidFill>
                            <a:srgbClr val="000000"/>
                          </a:solidFill>
                          <a:effectLst/>
                          <a:latin typeface="Calibri" panose="020F0502020204030204" pitchFamily="34" charset="0"/>
                        </a:rPr>
                        <a:t>FishISS</a:t>
                      </a:r>
                      <a:endParaRPr lang="en-US" sz="17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ctr" fontAlgn="b"/>
                      <a:r>
                        <a:rPr lang="en-US" sz="1700" b="0" i="0" u="none" strike="noStrike" dirty="0" smtClean="0">
                          <a:solidFill>
                            <a:srgbClr val="000000"/>
                          </a:solidFill>
                          <a:effectLst/>
                          <a:latin typeface="Calibri" panose="020F0502020204030204" pitchFamily="34" charset="0"/>
                        </a:rPr>
                        <a:t>2019.1c.6: </a:t>
                      </a:r>
                      <a:r>
                        <a:rPr lang="en-US" sz="1700" b="0" i="0" u="none" strike="noStrike" dirty="0" err="1" smtClean="0">
                          <a:solidFill>
                            <a:srgbClr val="000000"/>
                          </a:solidFill>
                          <a:effectLst/>
                          <a:latin typeface="Calibri" panose="020F0502020204030204" pitchFamily="34" charset="0"/>
                        </a:rPr>
                        <a:t>TwlCAAL</a:t>
                      </a:r>
                      <a:endParaRPr lang="en-US" sz="17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64453257"/>
                  </a:ext>
                </a:extLst>
              </a:tr>
              <a:tr h="266017">
                <a:tc>
                  <a:txBody>
                    <a:bodyPr/>
                    <a:lstStyle/>
                    <a:p>
                      <a:pPr algn="l" fontAlgn="b"/>
                      <a:r>
                        <a:rPr lang="en-US" sz="1700" b="0" i="0" u="none" strike="noStrike">
                          <a:solidFill>
                            <a:srgbClr val="000000"/>
                          </a:solidFill>
                          <a:effectLst/>
                          <a:latin typeface="Calibri" panose="020F0502020204030204" pitchFamily="34" charset="0"/>
                        </a:rPr>
                        <a:t>TOTAL</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tc>
                  <a:txBody>
                    <a:bodyPr/>
                    <a:lstStyle/>
                    <a:p>
                      <a:pPr algn="ctr" fontAlgn="b"/>
                      <a:r>
                        <a:rPr lang="en-US" sz="1700" b="0" i="0" u="none" strike="noStrike">
                          <a:solidFill>
                            <a:srgbClr val="000000"/>
                          </a:solidFill>
                          <a:effectLst/>
                          <a:latin typeface="Calibri" panose="020F0502020204030204" pitchFamily="34" charset="0"/>
                        </a:rPr>
                        <a:t>3050.99</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tc>
                  <a:txBody>
                    <a:bodyPr/>
                    <a:lstStyle/>
                    <a:p>
                      <a:pPr algn="ctr" fontAlgn="b"/>
                      <a:r>
                        <a:rPr lang="en-US" sz="1700" b="0" i="0" u="none" strike="noStrike">
                          <a:solidFill>
                            <a:srgbClr val="000000"/>
                          </a:solidFill>
                          <a:effectLst/>
                          <a:latin typeface="Calibri" panose="020F0502020204030204" pitchFamily="34" charset="0"/>
                        </a:rPr>
                        <a:t>3043.46</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tc>
                  <a:txBody>
                    <a:bodyPr/>
                    <a:lstStyle/>
                    <a:p>
                      <a:pPr algn="ctr" fontAlgn="b"/>
                      <a:r>
                        <a:rPr lang="en-US" sz="1700" b="0" i="0" u="none" strike="noStrike">
                          <a:solidFill>
                            <a:srgbClr val="000000"/>
                          </a:solidFill>
                          <a:effectLst/>
                          <a:latin typeface="Calibri" panose="020F0502020204030204" pitchFamily="34" charset="0"/>
                        </a:rPr>
                        <a:t>2915.88</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tc>
                  <a:txBody>
                    <a:bodyPr/>
                    <a:lstStyle/>
                    <a:p>
                      <a:pPr algn="ctr" fontAlgn="b"/>
                      <a:r>
                        <a:rPr lang="en-US" sz="1700" b="0" i="0" u="none" strike="noStrike" dirty="0">
                          <a:solidFill>
                            <a:srgbClr val="000000"/>
                          </a:solidFill>
                          <a:effectLst/>
                          <a:latin typeface="Calibri" panose="020F0502020204030204" pitchFamily="34" charset="0"/>
                        </a:rPr>
                        <a:t>3026.08</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extLst>
                  <a:ext uri="{0D108BD9-81ED-4DB2-BD59-A6C34878D82A}">
                    <a16:rowId xmlns:a16="http://schemas.microsoft.com/office/drawing/2014/main" val="1028084206"/>
                  </a:ext>
                </a:extLst>
              </a:tr>
              <a:tr h="266017">
                <a:tc>
                  <a:txBody>
                    <a:bodyPr/>
                    <a:lstStyle/>
                    <a:p>
                      <a:pPr algn="l" fontAlgn="b"/>
                      <a:r>
                        <a:rPr lang="en-US" sz="1700" b="0" i="0" u="none" strike="noStrike">
                          <a:solidFill>
                            <a:srgbClr val="000000"/>
                          </a:solidFill>
                          <a:effectLst/>
                          <a:latin typeface="Calibri" panose="020F0502020204030204" pitchFamily="34" charset="0"/>
                        </a:rPr>
                        <a:t>Catch</a:t>
                      </a:r>
                    </a:p>
                  </a:txBody>
                  <a:tcPr marL="9525" marR="9525" marT="9525" marB="0" anchor="b">
                    <a:lnL>
                      <a:noFill/>
                    </a:lnL>
                    <a:lnR>
                      <a:noFill/>
                    </a:lnR>
                    <a:lnT>
                      <a:noFill/>
                    </a:lnT>
                    <a:lnB>
                      <a:noFill/>
                    </a:lnB>
                  </a:tcPr>
                </a:tc>
                <a:tc>
                  <a:txBody>
                    <a:bodyPr/>
                    <a:lstStyle/>
                    <a:p>
                      <a:pPr algn="ctr" fontAlgn="b"/>
                      <a:r>
                        <a:rPr lang="en-US" sz="1700" b="0" i="0" u="none" strike="noStrike">
                          <a:solidFill>
                            <a:srgbClr val="000000"/>
                          </a:solidFill>
                          <a:effectLst/>
                          <a:latin typeface="Calibri" panose="020F0502020204030204" pitchFamily="34" charset="0"/>
                        </a:rPr>
                        <a:t>1.21E-12</a:t>
                      </a:r>
                    </a:p>
                  </a:txBody>
                  <a:tcPr marL="9525" marR="9525" marT="9525" marB="0" anchor="b">
                    <a:lnL>
                      <a:noFill/>
                    </a:lnL>
                    <a:lnR>
                      <a:noFill/>
                    </a:lnR>
                    <a:lnT>
                      <a:noFill/>
                    </a:lnT>
                    <a:lnB>
                      <a:noFill/>
                    </a:lnB>
                  </a:tcPr>
                </a:tc>
                <a:tc>
                  <a:txBody>
                    <a:bodyPr/>
                    <a:lstStyle/>
                    <a:p>
                      <a:pPr algn="ctr" fontAlgn="b"/>
                      <a:r>
                        <a:rPr lang="en-US" sz="1700" b="0" i="0" u="none" strike="noStrike">
                          <a:solidFill>
                            <a:srgbClr val="000000"/>
                          </a:solidFill>
                          <a:effectLst/>
                          <a:latin typeface="Calibri" panose="020F0502020204030204" pitchFamily="34" charset="0"/>
                        </a:rPr>
                        <a:t>2.47E-12</a:t>
                      </a:r>
                    </a:p>
                  </a:txBody>
                  <a:tcPr marL="9525" marR="9525" marT="9525" marB="0" anchor="b">
                    <a:lnL>
                      <a:noFill/>
                    </a:lnL>
                    <a:lnR>
                      <a:noFill/>
                    </a:lnR>
                    <a:lnT>
                      <a:noFill/>
                    </a:lnT>
                    <a:lnB>
                      <a:noFill/>
                    </a:lnB>
                  </a:tcPr>
                </a:tc>
                <a:tc>
                  <a:txBody>
                    <a:bodyPr/>
                    <a:lstStyle/>
                    <a:p>
                      <a:pPr algn="ctr" fontAlgn="b"/>
                      <a:r>
                        <a:rPr lang="en-US" sz="1700" b="0" i="0" u="none" strike="noStrike">
                          <a:solidFill>
                            <a:srgbClr val="000000"/>
                          </a:solidFill>
                          <a:effectLst/>
                          <a:latin typeface="Calibri" panose="020F0502020204030204" pitchFamily="34" charset="0"/>
                        </a:rPr>
                        <a:t>1.17E-12</a:t>
                      </a:r>
                    </a:p>
                  </a:txBody>
                  <a:tcPr marL="9525" marR="9525" marT="9525" marB="0" anchor="b">
                    <a:lnL>
                      <a:noFill/>
                    </a:lnL>
                    <a:lnR>
                      <a:noFill/>
                    </a:lnR>
                    <a:lnT>
                      <a:noFill/>
                    </a:lnT>
                    <a:lnB>
                      <a:noFill/>
                    </a:lnB>
                  </a:tcPr>
                </a:tc>
                <a:tc>
                  <a:txBody>
                    <a:bodyPr/>
                    <a:lstStyle/>
                    <a:p>
                      <a:pPr algn="ctr" fontAlgn="b"/>
                      <a:r>
                        <a:rPr lang="en-US" sz="1700" b="0" i="0" u="none" strike="noStrike" dirty="0">
                          <a:solidFill>
                            <a:srgbClr val="000000"/>
                          </a:solidFill>
                          <a:effectLst/>
                          <a:latin typeface="Calibri" panose="020F0502020204030204" pitchFamily="34" charset="0"/>
                        </a:rPr>
                        <a:t>5.19E-12</a:t>
                      </a:r>
                    </a:p>
                  </a:txBody>
                  <a:tcPr marL="9525" marR="9525" marT="9525" marB="0" anchor="b">
                    <a:lnL>
                      <a:noFill/>
                    </a:lnL>
                    <a:lnR>
                      <a:noFill/>
                    </a:lnR>
                    <a:lnT>
                      <a:noFill/>
                    </a:lnT>
                    <a:lnB>
                      <a:noFill/>
                    </a:lnB>
                  </a:tcPr>
                </a:tc>
                <a:extLst>
                  <a:ext uri="{0D108BD9-81ED-4DB2-BD59-A6C34878D82A}">
                    <a16:rowId xmlns:a16="http://schemas.microsoft.com/office/drawing/2014/main" val="470350903"/>
                  </a:ext>
                </a:extLst>
              </a:tr>
              <a:tr h="266017">
                <a:tc>
                  <a:txBody>
                    <a:bodyPr/>
                    <a:lstStyle/>
                    <a:p>
                      <a:pPr algn="l" fontAlgn="b"/>
                      <a:r>
                        <a:rPr lang="en-US" sz="1700" b="0" i="0" u="none" strike="noStrike">
                          <a:solidFill>
                            <a:srgbClr val="000000"/>
                          </a:solidFill>
                          <a:effectLst/>
                          <a:latin typeface="Calibri" panose="020F0502020204030204" pitchFamily="34" charset="0"/>
                        </a:rPr>
                        <a:t>Survey</a:t>
                      </a:r>
                    </a:p>
                  </a:txBody>
                  <a:tcPr marL="9525" marR="9525" marT="9525" marB="0" anchor="b">
                    <a:lnL>
                      <a:noFill/>
                    </a:lnL>
                    <a:lnR>
                      <a:noFill/>
                    </a:lnR>
                    <a:lnT>
                      <a:noFill/>
                    </a:lnT>
                    <a:lnB>
                      <a:noFill/>
                    </a:lnB>
                  </a:tcPr>
                </a:tc>
                <a:tc>
                  <a:txBody>
                    <a:bodyPr/>
                    <a:lstStyle/>
                    <a:p>
                      <a:pPr algn="ctr" fontAlgn="b"/>
                      <a:r>
                        <a:rPr lang="en-US" sz="1700" b="0" i="0" u="none" strike="noStrike">
                          <a:solidFill>
                            <a:srgbClr val="000000"/>
                          </a:solidFill>
                          <a:effectLst/>
                          <a:latin typeface="Calibri" panose="020F0502020204030204" pitchFamily="34" charset="0"/>
                        </a:rPr>
                        <a:t>-3.78</a:t>
                      </a:r>
                    </a:p>
                  </a:txBody>
                  <a:tcPr marL="9525" marR="9525" marT="9525" marB="0" anchor="b">
                    <a:lnL>
                      <a:noFill/>
                    </a:lnL>
                    <a:lnR>
                      <a:noFill/>
                    </a:lnR>
                    <a:lnT>
                      <a:noFill/>
                    </a:lnT>
                    <a:lnB>
                      <a:noFill/>
                    </a:lnB>
                    <a:solidFill>
                      <a:schemeClr val="accent4">
                        <a:lumMod val="40000"/>
                        <a:lumOff val="60000"/>
                      </a:schemeClr>
                    </a:solidFill>
                  </a:tcPr>
                </a:tc>
                <a:tc>
                  <a:txBody>
                    <a:bodyPr/>
                    <a:lstStyle/>
                    <a:p>
                      <a:pPr algn="ctr" fontAlgn="b"/>
                      <a:r>
                        <a:rPr lang="en-US" sz="1700" b="0" i="0" u="none" strike="noStrike">
                          <a:solidFill>
                            <a:srgbClr val="000000"/>
                          </a:solidFill>
                          <a:effectLst/>
                          <a:latin typeface="Calibri" panose="020F0502020204030204" pitchFamily="34" charset="0"/>
                        </a:rPr>
                        <a:t>-5.13</a:t>
                      </a:r>
                    </a:p>
                  </a:txBody>
                  <a:tcPr marL="9525" marR="9525" marT="9525" marB="0" anchor="b">
                    <a:lnL>
                      <a:noFill/>
                    </a:lnL>
                    <a:lnR>
                      <a:noFill/>
                    </a:lnR>
                    <a:lnT>
                      <a:noFill/>
                    </a:lnT>
                    <a:lnB>
                      <a:noFill/>
                    </a:lnB>
                    <a:solidFill>
                      <a:schemeClr val="accent4">
                        <a:lumMod val="40000"/>
                        <a:lumOff val="60000"/>
                      </a:schemeClr>
                    </a:solidFill>
                  </a:tcPr>
                </a:tc>
                <a:tc>
                  <a:txBody>
                    <a:bodyPr/>
                    <a:lstStyle/>
                    <a:p>
                      <a:pPr algn="ctr" fontAlgn="b"/>
                      <a:r>
                        <a:rPr lang="en-US" sz="1700" b="0" i="0" u="none" strike="noStrike" dirty="0">
                          <a:solidFill>
                            <a:srgbClr val="000000"/>
                          </a:solidFill>
                          <a:effectLst/>
                          <a:latin typeface="Calibri" panose="020F0502020204030204" pitchFamily="34" charset="0"/>
                        </a:rPr>
                        <a:t>-8.96</a:t>
                      </a:r>
                    </a:p>
                  </a:txBody>
                  <a:tcPr marL="9525" marR="9525" marT="9525" marB="0" anchor="b">
                    <a:lnL>
                      <a:noFill/>
                    </a:lnL>
                    <a:lnR>
                      <a:noFill/>
                    </a:lnR>
                    <a:lnT>
                      <a:noFill/>
                    </a:lnT>
                    <a:lnB>
                      <a:noFill/>
                    </a:lnB>
                    <a:solidFill>
                      <a:schemeClr val="accent4">
                        <a:lumMod val="40000"/>
                        <a:lumOff val="60000"/>
                      </a:schemeClr>
                    </a:solidFill>
                  </a:tcPr>
                </a:tc>
                <a:tc>
                  <a:txBody>
                    <a:bodyPr/>
                    <a:lstStyle/>
                    <a:p>
                      <a:pPr algn="ctr" fontAlgn="b"/>
                      <a:r>
                        <a:rPr lang="en-US" sz="1700" b="0" i="0" u="none" strike="noStrike">
                          <a:solidFill>
                            <a:srgbClr val="000000"/>
                          </a:solidFill>
                          <a:effectLst/>
                          <a:latin typeface="Calibri" panose="020F0502020204030204" pitchFamily="34" charset="0"/>
                        </a:rPr>
                        <a:t>-3.44</a:t>
                      </a:r>
                    </a:p>
                  </a:txBody>
                  <a:tcPr marL="9525" marR="9525" marT="9525" marB="0" anchor="b">
                    <a:lnL>
                      <a:noFill/>
                    </a:lnL>
                    <a:lnR>
                      <a:noFill/>
                    </a:lnR>
                    <a:lnT>
                      <a:noFill/>
                    </a:lnT>
                    <a:lnB>
                      <a:noFill/>
                    </a:lnB>
                    <a:solidFill>
                      <a:schemeClr val="accent4">
                        <a:lumMod val="40000"/>
                        <a:lumOff val="60000"/>
                      </a:schemeClr>
                    </a:solidFill>
                  </a:tcPr>
                </a:tc>
                <a:extLst>
                  <a:ext uri="{0D108BD9-81ED-4DB2-BD59-A6C34878D82A}">
                    <a16:rowId xmlns:a16="http://schemas.microsoft.com/office/drawing/2014/main" val="194123043"/>
                  </a:ext>
                </a:extLst>
              </a:tr>
              <a:tr h="266017">
                <a:tc>
                  <a:txBody>
                    <a:bodyPr/>
                    <a:lstStyle/>
                    <a:p>
                      <a:pPr algn="l" fontAlgn="b"/>
                      <a:r>
                        <a:rPr lang="en-US" sz="1700" b="0" i="0" u="none" strike="noStrike">
                          <a:solidFill>
                            <a:srgbClr val="000000"/>
                          </a:solidFill>
                          <a:effectLst/>
                          <a:latin typeface="Calibri" panose="020F0502020204030204" pitchFamily="34" charset="0"/>
                        </a:rPr>
                        <a:t>Length_comp</a:t>
                      </a:r>
                    </a:p>
                  </a:txBody>
                  <a:tcPr marL="9525" marR="9525" marT="9525" marB="0" anchor="b">
                    <a:lnL>
                      <a:noFill/>
                    </a:lnL>
                    <a:lnR>
                      <a:noFill/>
                    </a:lnR>
                    <a:lnT>
                      <a:noFill/>
                    </a:lnT>
                    <a:lnB>
                      <a:noFill/>
                    </a:lnB>
                  </a:tcPr>
                </a:tc>
                <a:tc>
                  <a:txBody>
                    <a:bodyPr/>
                    <a:lstStyle/>
                    <a:p>
                      <a:pPr algn="ctr" fontAlgn="b"/>
                      <a:r>
                        <a:rPr lang="en-US" sz="1700" b="0" i="0" u="none" strike="noStrike">
                          <a:solidFill>
                            <a:srgbClr val="000000"/>
                          </a:solidFill>
                          <a:effectLst/>
                          <a:latin typeface="Calibri" panose="020F0502020204030204" pitchFamily="34" charset="0"/>
                        </a:rPr>
                        <a:t>1868.43</a:t>
                      </a:r>
                    </a:p>
                  </a:txBody>
                  <a:tcPr marL="9525" marR="9525" marT="9525" marB="0" anchor="b">
                    <a:lnL>
                      <a:noFill/>
                    </a:lnL>
                    <a:lnR>
                      <a:noFill/>
                    </a:lnR>
                    <a:lnT>
                      <a:noFill/>
                    </a:lnT>
                    <a:lnB>
                      <a:noFill/>
                    </a:lnB>
                    <a:solidFill>
                      <a:schemeClr val="accent4">
                        <a:lumMod val="40000"/>
                        <a:lumOff val="60000"/>
                      </a:schemeClr>
                    </a:solidFill>
                  </a:tcPr>
                </a:tc>
                <a:tc>
                  <a:txBody>
                    <a:bodyPr/>
                    <a:lstStyle/>
                    <a:p>
                      <a:pPr algn="ctr" fontAlgn="b"/>
                      <a:r>
                        <a:rPr lang="en-US" sz="1700" b="0" i="0" u="none" strike="noStrike" dirty="0">
                          <a:solidFill>
                            <a:srgbClr val="000000"/>
                          </a:solidFill>
                          <a:effectLst/>
                          <a:latin typeface="Calibri" panose="020F0502020204030204" pitchFamily="34" charset="0"/>
                        </a:rPr>
                        <a:t>1861.86</a:t>
                      </a:r>
                    </a:p>
                  </a:txBody>
                  <a:tcPr marL="9525" marR="9525" marT="9525" marB="0" anchor="b">
                    <a:lnL>
                      <a:noFill/>
                    </a:lnL>
                    <a:lnR>
                      <a:noFill/>
                    </a:lnR>
                    <a:lnT>
                      <a:noFill/>
                    </a:lnT>
                    <a:lnB>
                      <a:noFill/>
                    </a:lnB>
                    <a:solidFill>
                      <a:schemeClr val="accent4">
                        <a:lumMod val="40000"/>
                        <a:lumOff val="60000"/>
                      </a:schemeClr>
                    </a:solidFill>
                  </a:tcPr>
                </a:tc>
                <a:tc>
                  <a:txBody>
                    <a:bodyPr/>
                    <a:lstStyle/>
                    <a:p>
                      <a:pPr algn="ctr" fontAlgn="b"/>
                      <a:r>
                        <a:rPr lang="en-US" sz="1700" b="0" i="0" u="none" strike="noStrike">
                          <a:solidFill>
                            <a:srgbClr val="000000"/>
                          </a:solidFill>
                          <a:effectLst/>
                          <a:latin typeface="Calibri" panose="020F0502020204030204" pitchFamily="34" charset="0"/>
                        </a:rPr>
                        <a:t>1743.21</a:t>
                      </a:r>
                    </a:p>
                  </a:txBody>
                  <a:tcPr marL="9525" marR="9525" marT="9525" marB="0" anchor="b">
                    <a:lnL>
                      <a:noFill/>
                    </a:lnL>
                    <a:lnR>
                      <a:noFill/>
                    </a:lnR>
                    <a:lnT>
                      <a:noFill/>
                    </a:lnT>
                    <a:lnB>
                      <a:noFill/>
                    </a:lnB>
                    <a:solidFill>
                      <a:schemeClr val="accent4">
                        <a:lumMod val="40000"/>
                        <a:lumOff val="60000"/>
                      </a:schemeClr>
                    </a:solidFill>
                  </a:tcPr>
                </a:tc>
                <a:tc>
                  <a:txBody>
                    <a:bodyPr/>
                    <a:lstStyle/>
                    <a:p>
                      <a:pPr algn="ctr" fontAlgn="b"/>
                      <a:r>
                        <a:rPr lang="en-US" sz="1700" b="0" i="0" u="none" strike="noStrike" dirty="0">
                          <a:solidFill>
                            <a:srgbClr val="000000"/>
                          </a:solidFill>
                          <a:effectLst/>
                          <a:latin typeface="Calibri" panose="020F0502020204030204" pitchFamily="34" charset="0"/>
                        </a:rPr>
                        <a:t>1866.58</a:t>
                      </a:r>
                    </a:p>
                  </a:txBody>
                  <a:tcPr marL="9525" marR="9525" marT="9525" marB="0" anchor="b">
                    <a:lnL>
                      <a:noFill/>
                    </a:lnL>
                    <a:lnR>
                      <a:noFill/>
                    </a:lnR>
                    <a:lnT>
                      <a:noFill/>
                    </a:lnT>
                    <a:lnB>
                      <a:noFill/>
                    </a:lnB>
                    <a:solidFill>
                      <a:schemeClr val="accent4">
                        <a:lumMod val="40000"/>
                        <a:lumOff val="60000"/>
                      </a:schemeClr>
                    </a:solidFill>
                  </a:tcPr>
                </a:tc>
                <a:extLst>
                  <a:ext uri="{0D108BD9-81ED-4DB2-BD59-A6C34878D82A}">
                    <a16:rowId xmlns:a16="http://schemas.microsoft.com/office/drawing/2014/main" val="2452481293"/>
                  </a:ext>
                </a:extLst>
              </a:tr>
              <a:tr h="266017">
                <a:tc>
                  <a:txBody>
                    <a:bodyPr/>
                    <a:lstStyle/>
                    <a:p>
                      <a:pPr algn="l" fontAlgn="b"/>
                      <a:r>
                        <a:rPr lang="en-US" sz="1700" b="0" i="0" u="none" strike="noStrike">
                          <a:solidFill>
                            <a:srgbClr val="000000"/>
                          </a:solidFill>
                          <a:effectLst/>
                          <a:latin typeface="Calibri" panose="020F0502020204030204" pitchFamily="34" charset="0"/>
                        </a:rPr>
                        <a:t>Age_comp</a:t>
                      </a:r>
                    </a:p>
                  </a:txBody>
                  <a:tcPr marL="9525" marR="9525" marT="9525" marB="0" anchor="b">
                    <a:lnL>
                      <a:noFill/>
                    </a:lnL>
                    <a:lnR>
                      <a:noFill/>
                    </a:lnR>
                    <a:lnT>
                      <a:noFill/>
                    </a:lnT>
                    <a:lnB>
                      <a:noFill/>
                    </a:lnB>
                  </a:tcPr>
                </a:tc>
                <a:tc>
                  <a:txBody>
                    <a:bodyPr/>
                    <a:lstStyle/>
                    <a:p>
                      <a:pPr algn="ctr" fontAlgn="b"/>
                      <a:r>
                        <a:rPr lang="en-US" sz="1700" b="0" i="0" u="none" strike="noStrike">
                          <a:solidFill>
                            <a:srgbClr val="000000"/>
                          </a:solidFill>
                          <a:effectLst/>
                          <a:latin typeface="Calibri" panose="020F0502020204030204" pitchFamily="34" charset="0"/>
                        </a:rPr>
                        <a:t>1180.16</a:t>
                      </a:r>
                    </a:p>
                  </a:txBody>
                  <a:tcPr marL="9525" marR="9525" marT="9525" marB="0" anchor="b">
                    <a:lnL>
                      <a:noFill/>
                    </a:lnL>
                    <a:lnR>
                      <a:noFill/>
                    </a:lnR>
                    <a:lnT>
                      <a:noFill/>
                    </a:lnT>
                    <a:lnB>
                      <a:noFill/>
                    </a:lnB>
                    <a:solidFill>
                      <a:schemeClr val="accent4">
                        <a:lumMod val="40000"/>
                        <a:lumOff val="60000"/>
                      </a:schemeClr>
                    </a:solidFill>
                  </a:tcPr>
                </a:tc>
                <a:tc>
                  <a:txBody>
                    <a:bodyPr/>
                    <a:lstStyle/>
                    <a:p>
                      <a:pPr algn="ctr" fontAlgn="b"/>
                      <a:r>
                        <a:rPr lang="en-US" sz="1700" b="0" i="0" u="none" strike="noStrike">
                          <a:solidFill>
                            <a:srgbClr val="000000"/>
                          </a:solidFill>
                          <a:effectLst/>
                          <a:latin typeface="Calibri" panose="020F0502020204030204" pitchFamily="34" charset="0"/>
                        </a:rPr>
                        <a:t>1180.36</a:t>
                      </a:r>
                    </a:p>
                  </a:txBody>
                  <a:tcPr marL="9525" marR="9525" marT="9525" marB="0" anchor="b">
                    <a:lnL>
                      <a:noFill/>
                    </a:lnL>
                    <a:lnR>
                      <a:noFill/>
                    </a:lnR>
                    <a:lnT>
                      <a:noFill/>
                    </a:lnT>
                    <a:lnB>
                      <a:noFill/>
                    </a:lnB>
                    <a:solidFill>
                      <a:schemeClr val="accent4">
                        <a:lumMod val="40000"/>
                        <a:lumOff val="60000"/>
                      </a:schemeClr>
                    </a:solidFill>
                  </a:tcPr>
                </a:tc>
                <a:tc>
                  <a:txBody>
                    <a:bodyPr/>
                    <a:lstStyle/>
                    <a:p>
                      <a:pPr algn="ctr" fontAlgn="b"/>
                      <a:r>
                        <a:rPr lang="en-US" sz="1700" b="0" i="0" u="none" strike="noStrike" dirty="0">
                          <a:solidFill>
                            <a:srgbClr val="000000"/>
                          </a:solidFill>
                          <a:effectLst/>
                          <a:latin typeface="Calibri" panose="020F0502020204030204" pitchFamily="34" charset="0"/>
                        </a:rPr>
                        <a:t>1177.15</a:t>
                      </a:r>
                    </a:p>
                  </a:txBody>
                  <a:tcPr marL="9525" marR="9525" marT="9525" marB="0" anchor="b">
                    <a:lnL>
                      <a:noFill/>
                    </a:lnL>
                    <a:lnR>
                      <a:noFill/>
                    </a:lnR>
                    <a:lnT>
                      <a:noFill/>
                    </a:lnT>
                    <a:lnB>
                      <a:noFill/>
                    </a:lnB>
                    <a:solidFill>
                      <a:schemeClr val="accent4">
                        <a:lumMod val="40000"/>
                        <a:lumOff val="60000"/>
                      </a:schemeClr>
                    </a:solidFill>
                  </a:tcPr>
                </a:tc>
                <a:tc>
                  <a:txBody>
                    <a:bodyPr/>
                    <a:lstStyle/>
                    <a:p>
                      <a:pPr algn="ctr" fontAlgn="b"/>
                      <a:r>
                        <a:rPr lang="en-US" sz="1700" b="0" i="0" u="none" strike="noStrike" dirty="0">
                          <a:solidFill>
                            <a:srgbClr val="000000"/>
                          </a:solidFill>
                          <a:effectLst/>
                          <a:latin typeface="Calibri" panose="020F0502020204030204" pitchFamily="34" charset="0"/>
                        </a:rPr>
                        <a:t>1156.07</a:t>
                      </a:r>
                    </a:p>
                  </a:txBody>
                  <a:tcPr marL="9525" marR="9525" marT="9525" marB="0" anchor="b">
                    <a:lnL>
                      <a:noFill/>
                    </a:lnL>
                    <a:lnR>
                      <a:noFill/>
                    </a:lnR>
                    <a:lnT>
                      <a:noFill/>
                    </a:lnT>
                    <a:lnB>
                      <a:noFill/>
                    </a:lnB>
                    <a:solidFill>
                      <a:schemeClr val="accent4">
                        <a:lumMod val="40000"/>
                        <a:lumOff val="60000"/>
                      </a:schemeClr>
                    </a:solidFill>
                  </a:tcPr>
                </a:tc>
                <a:extLst>
                  <a:ext uri="{0D108BD9-81ED-4DB2-BD59-A6C34878D82A}">
                    <a16:rowId xmlns:a16="http://schemas.microsoft.com/office/drawing/2014/main" val="1845062761"/>
                  </a:ext>
                </a:extLst>
              </a:tr>
              <a:tr h="266017">
                <a:tc>
                  <a:txBody>
                    <a:bodyPr/>
                    <a:lstStyle/>
                    <a:p>
                      <a:pPr algn="l" fontAlgn="b"/>
                      <a:r>
                        <a:rPr lang="en-US" sz="1700" b="0" i="0" u="none" strike="noStrike">
                          <a:solidFill>
                            <a:srgbClr val="000000"/>
                          </a:solidFill>
                          <a:effectLst/>
                          <a:latin typeface="Calibri" panose="020F0502020204030204" pitchFamily="34" charset="0"/>
                        </a:rPr>
                        <a:t>Recruitment</a:t>
                      </a:r>
                    </a:p>
                  </a:txBody>
                  <a:tcPr marL="9525" marR="9525" marT="9525" marB="0" anchor="b">
                    <a:lnL>
                      <a:noFill/>
                    </a:lnL>
                    <a:lnR>
                      <a:noFill/>
                    </a:lnR>
                    <a:lnT>
                      <a:noFill/>
                    </a:lnT>
                    <a:lnB>
                      <a:noFill/>
                    </a:lnB>
                  </a:tcPr>
                </a:tc>
                <a:tc>
                  <a:txBody>
                    <a:bodyPr/>
                    <a:lstStyle/>
                    <a:p>
                      <a:pPr algn="ctr" fontAlgn="b"/>
                      <a:r>
                        <a:rPr lang="en-US" sz="1700" b="0" i="0" u="none" strike="noStrike">
                          <a:solidFill>
                            <a:srgbClr val="000000"/>
                          </a:solidFill>
                          <a:effectLst/>
                          <a:latin typeface="Calibri" panose="020F0502020204030204" pitchFamily="34" charset="0"/>
                        </a:rPr>
                        <a:t>-4.86</a:t>
                      </a:r>
                    </a:p>
                  </a:txBody>
                  <a:tcPr marL="9525" marR="9525" marT="9525" marB="0" anchor="b">
                    <a:lnL>
                      <a:noFill/>
                    </a:lnL>
                    <a:lnR>
                      <a:noFill/>
                    </a:lnR>
                    <a:lnT>
                      <a:noFill/>
                    </a:lnT>
                    <a:lnB>
                      <a:noFill/>
                    </a:lnB>
                  </a:tcPr>
                </a:tc>
                <a:tc>
                  <a:txBody>
                    <a:bodyPr/>
                    <a:lstStyle/>
                    <a:p>
                      <a:pPr algn="ctr" fontAlgn="b"/>
                      <a:r>
                        <a:rPr lang="en-US" sz="1700" b="0" i="0" u="none" strike="noStrike">
                          <a:solidFill>
                            <a:srgbClr val="000000"/>
                          </a:solidFill>
                          <a:effectLst/>
                          <a:latin typeface="Calibri" panose="020F0502020204030204" pitchFamily="34" charset="0"/>
                        </a:rPr>
                        <a:t>-4.93</a:t>
                      </a:r>
                    </a:p>
                  </a:txBody>
                  <a:tcPr marL="9525" marR="9525" marT="9525" marB="0" anchor="b">
                    <a:lnL>
                      <a:noFill/>
                    </a:lnL>
                    <a:lnR>
                      <a:noFill/>
                    </a:lnR>
                    <a:lnT>
                      <a:noFill/>
                    </a:lnT>
                    <a:lnB>
                      <a:noFill/>
                    </a:lnB>
                  </a:tcPr>
                </a:tc>
                <a:tc>
                  <a:txBody>
                    <a:bodyPr/>
                    <a:lstStyle/>
                    <a:p>
                      <a:pPr algn="ctr" fontAlgn="b"/>
                      <a:r>
                        <a:rPr lang="en-US" sz="1700" b="0" i="0" u="none" strike="noStrike">
                          <a:solidFill>
                            <a:srgbClr val="000000"/>
                          </a:solidFill>
                          <a:effectLst/>
                          <a:latin typeface="Calibri" panose="020F0502020204030204" pitchFamily="34" charset="0"/>
                        </a:rPr>
                        <a:t>-5.97</a:t>
                      </a:r>
                    </a:p>
                  </a:txBody>
                  <a:tcPr marL="9525" marR="9525" marT="9525" marB="0" anchor="b">
                    <a:lnL>
                      <a:noFill/>
                    </a:lnL>
                    <a:lnR>
                      <a:noFill/>
                    </a:lnR>
                    <a:lnT>
                      <a:noFill/>
                    </a:lnT>
                    <a:lnB>
                      <a:noFill/>
                    </a:lnB>
                  </a:tcPr>
                </a:tc>
                <a:tc>
                  <a:txBody>
                    <a:bodyPr/>
                    <a:lstStyle/>
                    <a:p>
                      <a:pPr algn="ctr" fontAlgn="b"/>
                      <a:r>
                        <a:rPr lang="en-US" sz="1700" b="0" i="0" u="none" strike="noStrike" dirty="0">
                          <a:solidFill>
                            <a:srgbClr val="000000"/>
                          </a:solidFill>
                          <a:effectLst/>
                          <a:latin typeface="Calibri" panose="020F0502020204030204" pitchFamily="34" charset="0"/>
                        </a:rPr>
                        <a:t>-3.95</a:t>
                      </a:r>
                    </a:p>
                  </a:txBody>
                  <a:tcPr marL="9525" marR="9525" marT="9525" marB="0" anchor="b">
                    <a:lnL>
                      <a:noFill/>
                    </a:lnL>
                    <a:lnR>
                      <a:noFill/>
                    </a:lnR>
                    <a:lnT>
                      <a:noFill/>
                    </a:lnT>
                    <a:lnB>
                      <a:noFill/>
                    </a:lnB>
                  </a:tcPr>
                </a:tc>
                <a:extLst>
                  <a:ext uri="{0D108BD9-81ED-4DB2-BD59-A6C34878D82A}">
                    <a16:rowId xmlns:a16="http://schemas.microsoft.com/office/drawing/2014/main" val="1344075987"/>
                  </a:ext>
                </a:extLst>
              </a:tr>
              <a:tr h="266017">
                <a:tc>
                  <a:txBody>
                    <a:bodyPr/>
                    <a:lstStyle/>
                    <a:p>
                      <a:pPr algn="l" fontAlgn="b"/>
                      <a:r>
                        <a:rPr lang="en-US" sz="1700" b="0" i="0" u="none" strike="noStrike">
                          <a:solidFill>
                            <a:srgbClr val="000000"/>
                          </a:solidFill>
                          <a:effectLst/>
                          <a:latin typeface="Calibri" panose="020F0502020204030204" pitchFamily="34" charset="0"/>
                        </a:rPr>
                        <a:t>InitEQ_Regime</a:t>
                      </a:r>
                    </a:p>
                  </a:txBody>
                  <a:tcPr marL="9525" marR="9525" marT="9525" marB="0" anchor="b">
                    <a:lnL>
                      <a:noFill/>
                    </a:lnL>
                    <a:lnR>
                      <a:noFill/>
                    </a:lnR>
                    <a:lnT>
                      <a:noFill/>
                    </a:lnT>
                    <a:lnB>
                      <a:noFill/>
                    </a:lnB>
                  </a:tcPr>
                </a:tc>
                <a:tc>
                  <a:txBody>
                    <a:bodyPr/>
                    <a:lstStyle/>
                    <a:p>
                      <a:pPr algn="ctr" fontAlgn="b"/>
                      <a:r>
                        <a:rPr lang="en-US" sz="1700" b="0" i="0" u="none" strike="noStrike">
                          <a:solidFill>
                            <a:srgbClr val="000000"/>
                          </a:solidFill>
                          <a:effectLst/>
                          <a:latin typeface="Calibri" panose="020F0502020204030204" pitchFamily="34" charset="0"/>
                        </a:rPr>
                        <a:t>3.10</a:t>
                      </a:r>
                    </a:p>
                  </a:txBody>
                  <a:tcPr marL="9525" marR="9525" marT="9525" marB="0" anchor="b">
                    <a:lnL>
                      <a:noFill/>
                    </a:lnL>
                    <a:lnR>
                      <a:noFill/>
                    </a:lnR>
                    <a:lnT>
                      <a:noFill/>
                    </a:lnT>
                    <a:lnB>
                      <a:noFill/>
                    </a:lnB>
                  </a:tcPr>
                </a:tc>
                <a:tc>
                  <a:txBody>
                    <a:bodyPr/>
                    <a:lstStyle/>
                    <a:p>
                      <a:pPr algn="ctr" fontAlgn="b"/>
                      <a:r>
                        <a:rPr lang="en-US" sz="1700" b="0" i="0" u="none" strike="noStrike" dirty="0">
                          <a:solidFill>
                            <a:srgbClr val="000000"/>
                          </a:solidFill>
                          <a:effectLst/>
                          <a:latin typeface="Calibri" panose="020F0502020204030204" pitchFamily="34" charset="0"/>
                        </a:rPr>
                        <a:t>3.45</a:t>
                      </a:r>
                    </a:p>
                  </a:txBody>
                  <a:tcPr marL="9525" marR="9525" marT="9525" marB="0" anchor="b">
                    <a:lnL>
                      <a:noFill/>
                    </a:lnL>
                    <a:lnR>
                      <a:noFill/>
                    </a:lnR>
                    <a:lnT>
                      <a:noFill/>
                    </a:lnT>
                    <a:lnB>
                      <a:noFill/>
                    </a:lnB>
                  </a:tcPr>
                </a:tc>
                <a:tc>
                  <a:txBody>
                    <a:bodyPr/>
                    <a:lstStyle/>
                    <a:p>
                      <a:pPr algn="ctr" fontAlgn="b"/>
                      <a:r>
                        <a:rPr lang="en-US" sz="1700" b="0" i="0" u="none" strike="noStrike">
                          <a:solidFill>
                            <a:srgbClr val="000000"/>
                          </a:solidFill>
                          <a:effectLst/>
                          <a:latin typeface="Calibri" panose="020F0502020204030204" pitchFamily="34" charset="0"/>
                        </a:rPr>
                        <a:t>2.77</a:t>
                      </a:r>
                    </a:p>
                  </a:txBody>
                  <a:tcPr marL="9525" marR="9525" marT="9525" marB="0" anchor="b">
                    <a:lnL>
                      <a:noFill/>
                    </a:lnL>
                    <a:lnR>
                      <a:noFill/>
                    </a:lnR>
                    <a:lnT>
                      <a:noFill/>
                    </a:lnT>
                    <a:lnB>
                      <a:noFill/>
                    </a:lnB>
                  </a:tcPr>
                </a:tc>
                <a:tc>
                  <a:txBody>
                    <a:bodyPr/>
                    <a:lstStyle/>
                    <a:p>
                      <a:pPr algn="ctr" fontAlgn="b"/>
                      <a:r>
                        <a:rPr lang="en-US" sz="1700" b="0" i="0" u="none" strike="noStrike">
                          <a:solidFill>
                            <a:srgbClr val="000000"/>
                          </a:solidFill>
                          <a:effectLst/>
                          <a:latin typeface="Calibri" panose="020F0502020204030204" pitchFamily="34" charset="0"/>
                        </a:rPr>
                        <a:t>3.52</a:t>
                      </a:r>
                    </a:p>
                  </a:txBody>
                  <a:tcPr marL="9525" marR="9525" marT="9525" marB="0" anchor="b">
                    <a:lnL>
                      <a:noFill/>
                    </a:lnL>
                    <a:lnR>
                      <a:noFill/>
                    </a:lnR>
                    <a:lnT>
                      <a:noFill/>
                    </a:lnT>
                    <a:lnB>
                      <a:noFill/>
                    </a:lnB>
                  </a:tcPr>
                </a:tc>
                <a:extLst>
                  <a:ext uri="{0D108BD9-81ED-4DB2-BD59-A6C34878D82A}">
                    <a16:rowId xmlns:a16="http://schemas.microsoft.com/office/drawing/2014/main" val="710568927"/>
                  </a:ext>
                </a:extLst>
              </a:tr>
              <a:tr h="266017">
                <a:tc>
                  <a:txBody>
                    <a:bodyPr/>
                    <a:lstStyle/>
                    <a:p>
                      <a:pPr algn="l" fontAlgn="b"/>
                      <a:r>
                        <a:rPr lang="en-US" sz="1700" b="0" i="0" u="none" strike="noStrike">
                          <a:solidFill>
                            <a:srgbClr val="000000"/>
                          </a:solidFill>
                          <a:effectLst/>
                          <a:latin typeface="Calibri" panose="020F0502020204030204" pitchFamily="34" charset="0"/>
                        </a:rPr>
                        <a:t>Forecast_Recruitment</a:t>
                      </a:r>
                    </a:p>
                  </a:txBody>
                  <a:tcPr marL="9525" marR="9525" marT="9525" marB="0" anchor="b">
                    <a:lnL>
                      <a:noFill/>
                    </a:lnL>
                    <a:lnR>
                      <a:noFill/>
                    </a:lnR>
                    <a:lnT>
                      <a:noFill/>
                    </a:lnT>
                    <a:lnB>
                      <a:noFill/>
                    </a:lnB>
                  </a:tcPr>
                </a:tc>
                <a:tc>
                  <a:txBody>
                    <a:bodyPr/>
                    <a:lstStyle/>
                    <a:p>
                      <a:pPr algn="ctr" fontAlgn="b"/>
                      <a:r>
                        <a:rPr lang="en-US" sz="1700" b="0" i="0" u="none" strike="noStrike">
                          <a:solidFill>
                            <a:srgbClr val="000000"/>
                          </a:solidFill>
                          <a:effectLst/>
                          <a:latin typeface="Calibri" panose="020F0502020204030204" pitchFamily="34" charset="0"/>
                        </a:rPr>
                        <a:t>0.41</a:t>
                      </a:r>
                    </a:p>
                  </a:txBody>
                  <a:tcPr marL="9525" marR="9525" marT="9525" marB="0" anchor="b">
                    <a:lnL>
                      <a:noFill/>
                    </a:lnL>
                    <a:lnR>
                      <a:noFill/>
                    </a:lnR>
                    <a:lnT>
                      <a:noFill/>
                    </a:lnT>
                    <a:lnB>
                      <a:noFill/>
                    </a:lnB>
                  </a:tcPr>
                </a:tc>
                <a:tc>
                  <a:txBody>
                    <a:bodyPr/>
                    <a:lstStyle/>
                    <a:p>
                      <a:pPr algn="ctr" fontAlgn="b"/>
                      <a:r>
                        <a:rPr lang="en-US" sz="1700" b="0" i="0" u="none" strike="noStrike">
                          <a:solidFill>
                            <a:srgbClr val="000000"/>
                          </a:solidFill>
                          <a:effectLst/>
                          <a:latin typeface="Calibri" panose="020F0502020204030204" pitchFamily="34" charset="0"/>
                        </a:rPr>
                        <a:t>0.41</a:t>
                      </a:r>
                    </a:p>
                  </a:txBody>
                  <a:tcPr marL="9525" marR="9525" marT="9525" marB="0" anchor="b">
                    <a:lnL>
                      <a:noFill/>
                    </a:lnL>
                    <a:lnR>
                      <a:noFill/>
                    </a:lnR>
                    <a:lnT>
                      <a:noFill/>
                    </a:lnT>
                    <a:lnB>
                      <a:noFill/>
                    </a:lnB>
                  </a:tcPr>
                </a:tc>
                <a:tc>
                  <a:txBody>
                    <a:bodyPr/>
                    <a:lstStyle/>
                    <a:p>
                      <a:pPr algn="ctr" fontAlgn="b"/>
                      <a:r>
                        <a:rPr lang="en-US" sz="1700" b="0" i="0" u="none" strike="noStrike">
                          <a:solidFill>
                            <a:srgbClr val="000000"/>
                          </a:solidFill>
                          <a:effectLst/>
                          <a:latin typeface="Calibri" panose="020F0502020204030204" pitchFamily="34" charset="0"/>
                        </a:rPr>
                        <a:t>0.03</a:t>
                      </a:r>
                    </a:p>
                  </a:txBody>
                  <a:tcPr marL="9525" marR="9525" marT="9525" marB="0" anchor="b">
                    <a:lnL>
                      <a:noFill/>
                    </a:lnL>
                    <a:lnR>
                      <a:noFill/>
                    </a:lnR>
                    <a:lnT>
                      <a:noFill/>
                    </a:lnT>
                    <a:lnB>
                      <a:noFill/>
                    </a:lnB>
                  </a:tcPr>
                </a:tc>
                <a:tc>
                  <a:txBody>
                    <a:bodyPr/>
                    <a:lstStyle/>
                    <a:p>
                      <a:pPr algn="ctr" fontAlgn="b"/>
                      <a:r>
                        <a:rPr lang="en-US" sz="1700" b="0" i="0" u="none" strike="noStrike">
                          <a:solidFill>
                            <a:srgbClr val="000000"/>
                          </a:solidFill>
                          <a:effectLst/>
                          <a:latin typeface="Calibri" panose="020F0502020204030204" pitchFamily="34" charset="0"/>
                        </a:rPr>
                        <a:t>0.10</a:t>
                      </a:r>
                    </a:p>
                  </a:txBody>
                  <a:tcPr marL="9525" marR="9525" marT="9525" marB="0" anchor="b">
                    <a:lnL>
                      <a:noFill/>
                    </a:lnL>
                    <a:lnR>
                      <a:noFill/>
                    </a:lnR>
                    <a:lnT>
                      <a:noFill/>
                    </a:lnT>
                    <a:lnB>
                      <a:noFill/>
                    </a:lnB>
                  </a:tcPr>
                </a:tc>
                <a:extLst>
                  <a:ext uri="{0D108BD9-81ED-4DB2-BD59-A6C34878D82A}">
                    <a16:rowId xmlns:a16="http://schemas.microsoft.com/office/drawing/2014/main" val="2674307443"/>
                  </a:ext>
                </a:extLst>
              </a:tr>
              <a:tr h="266017">
                <a:tc>
                  <a:txBody>
                    <a:bodyPr/>
                    <a:lstStyle/>
                    <a:p>
                      <a:pPr algn="l" fontAlgn="b"/>
                      <a:r>
                        <a:rPr lang="en-US" sz="1700" b="0" i="0" u="none" strike="noStrike">
                          <a:solidFill>
                            <a:srgbClr val="000000"/>
                          </a:solidFill>
                          <a:effectLst/>
                          <a:latin typeface="Calibri" panose="020F0502020204030204" pitchFamily="34" charset="0"/>
                        </a:rPr>
                        <a:t>Parm_priors</a:t>
                      </a:r>
                    </a:p>
                  </a:txBody>
                  <a:tcPr marL="9525" marR="9525" marT="9525" marB="0" anchor="b">
                    <a:lnL>
                      <a:noFill/>
                    </a:lnL>
                    <a:lnR>
                      <a:noFill/>
                    </a:lnR>
                    <a:lnT>
                      <a:noFill/>
                    </a:lnT>
                    <a:lnB>
                      <a:noFill/>
                    </a:lnB>
                  </a:tcPr>
                </a:tc>
                <a:tc>
                  <a:txBody>
                    <a:bodyPr/>
                    <a:lstStyle/>
                    <a:p>
                      <a:pPr algn="ctr" fontAlgn="b"/>
                      <a:r>
                        <a:rPr lang="en-US" sz="1700" b="0" i="0" u="none" strike="noStrike">
                          <a:solidFill>
                            <a:srgbClr val="000000"/>
                          </a:solidFill>
                          <a:effectLst/>
                          <a:latin typeface="Calibri" panose="020F0502020204030204" pitchFamily="34" charset="0"/>
                        </a:rPr>
                        <a:t>1.02</a:t>
                      </a:r>
                    </a:p>
                  </a:txBody>
                  <a:tcPr marL="9525" marR="9525" marT="9525" marB="0" anchor="b">
                    <a:lnL>
                      <a:noFill/>
                    </a:lnL>
                    <a:lnR>
                      <a:noFill/>
                    </a:lnR>
                    <a:lnT>
                      <a:noFill/>
                    </a:lnT>
                    <a:lnB>
                      <a:noFill/>
                    </a:lnB>
                  </a:tcPr>
                </a:tc>
                <a:tc>
                  <a:txBody>
                    <a:bodyPr/>
                    <a:lstStyle/>
                    <a:p>
                      <a:pPr algn="ctr" fontAlgn="b"/>
                      <a:r>
                        <a:rPr lang="en-US" sz="1700" b="0" i="0" u="none" strike="noStrike">
                          <a:solidFill>
                            <a:srgbClr val="000000"/>
                          </a:solidFill>
                          <a:effectLst/>
                          <a:latin typeface="Calibri" panose="020F0502020204030204" pitchFamily="34" charset="0"/>
                        </a:rPr>
                        <a:t>0.92</a:t>
                      </a:r>
                    </a:p>
                  </a:txBody>
                  <a:tcPr marL="9525" marR="9525" marT="9525" marB="0" anchor="b">
                    <a:lnL>
                      <a:noFill/>
                    </a:lnL>
                    <a:lnR>
                      <a:noFill/>
                    </a:lnR>
                    <a:lnT>
                      <a:noFill/>
                    </a:lnT>
                    <a:lnB>
                      <a:noFill/>
                    </a:lnB>
                  </a:tcPr>
                </a:tc>
                <a:tc>
                  <a:txBody>
                    <a:bodyPr/>
                    <a:lstStyle/>
                    <a:p>
                      <a:pPr algn="ctr" fontAlgn="b"/>
                      <a:r>
                        <a:rPr lang="en-US" sz="1700" b="0" i="0" u="none" strike="noStrike">
                          <a:solidFill>
                            <a:srgbClr val="000000"/>
                          </a:solidFill>
                          <a:effectLst/>
                          <a:latin typeface="Calibri" panose="020F0502020204030204" pitchFamily="34" charset="0"/>
                        </a:rPr>
                        <a:t>1.12</a:t>
                      </a:r>
                    </a:p>
                  </a:txBody>
                  <a:tcPr marL="9525" marR="9525" marT="9525" marB="0" anchor="b">
                    <a:lnL>
                      <a:noFill/>
                    </a:lnL>
                    <a:lnR>
                      <a:noFill/>
                    </a:lnR>
                    <a:lnT>
                      <a:noFill/>
                    </a:lnT>
                    <a:lnB>
                      <a:noFill/>
                    </a:lnB>
                  </a:tcPr>
                </a:tc>
                <a:tc>
                  <a:txBody>
                    <a:bodyPr/>
                    <a:lstStyle/>
                    <a:p>
                      <a:pPr algn="ctr" fontAlgn="b"/>
                      <a:r>
                        <a:rPr lang="en-US" sz="1700" b="0" i="0" u="none" strike="noStrike">
                          <a:solidFill>
                            <a:srgbClr val="000000"/>
                          </a:solidFill>
                          <a:effectLst/>
                          <a:latin typeface="Calibri" panose="020F0502020204030204" pitchFamily="34" charset="0"/>
                        </a:rPr>
                        <a:t>1.07</a:t>
                      </a:r>
                    </a:p>
                  </a:txBody>
                  <a:tcPr marL="9525" marR="9525" marT="9525" marB="0" anchor="b">
                    <a:lnL>
                      <a:noFill/>
                    </a:lnL>
                    <a:lnR>
                      <a:noFill/>
                    </a:lnR>
                    <a:lnT>
                      <a:noFill/>
                    </a:lnT>
                    <a:lnB>
                      <a:noFill/>
                    </a:lnB>
                  </a:tcPr>
                </a:tc>
                <a:extLst>
                  <a:ext uri="{0D108BD9-81ED-4DB2-BD59-A6C34878D82A}">
                    <a16:rowId xmlns:a16="http://schemas.microsoft.com/office/drawing/2014/main" val="1482806525"/>
                  </a:ext>
                </a:extLst>
              </a:tr>
              <a:tr h="266017">
                <a:tc>
                  <a:txBody>
                    <a:bodyPr/>
                    <a:lstStyle/>
                    <a:p>
                      <a:pPr algn="l" fontAlgn="b"/>
                      <a:r>
                        <a:rPr lang="en-US" sz="1700" b="0" i="0" u="none" strike="noStrike">
                          <a:solidFill>
                            <a:srgbClr val="000000"/>
                          </a:solidFill>
                          <a:effectLst/>
                          <a:latin typeface="Calibri" panose="020F0502020204030204" pitchFamily="34" charset="0"/>
                        </a:rPr>
                        <a:t>Parm_softbounds</a:t>
                      </a:r>
                    </a:p>
                  </a:txBody>
                  <a:tcPr marL="9525" marR="9525" marT="9525" marB="0" anchor="b">
                    <a:lnL>
                      <a:noFill/>
                    </a:lnL>
                    <a:lnR>
                      <a:noFill/>
                    </a:lnR>
                    <a:lnT>
                      <a:noFill/>
                    </a:lnT>
                    <a:lnB>
                      <a:noFill/>
                    </a:lnB>
                  </a:tcPr>
                </a:tc>
                <a:tc>
                  <a:txBody>
                    <a:bodyPr/>
                    <a:lstStyle/>
                    <a:p>
                      <a:pPr algn="ctr" fontAlgn="b"/>
                      <a:r>
                        <a:rPr lang="en-US" sz="1700" b="0" i="0" u="none" strike="noStrike">
                          <a:solidFill>
                            <a:srgbClr val="000000"/>
                          </a:solidFill>
                          <a:effectLst/>
                          <a:latin typeface="Calibri" panose="020F0502020204030204" pitchFamily="34" charset="0"/>
                        </a:rPr>
                        <a:t>0.01</a:t>
                      </a:r>
                    </a:p>
                  </a:txBody>
                  <a:tcPr marL="9525" marR="9525" marT="9525" marB="0" anchor="b">
                    <a:lnL>
                      <a:noFill/>
                    </a:lnL>
                    <a:lnR>
                      <a:noFill/>
                    </a:lnR>
                    <a:lnT>
                      <a:noFill/>
                    </a:lnT>
                    <a:lnB>
                      <a:noFill/>
                    </a:lnB>
                  </a:tcPr>
                </a:tc>
                <a:tc>
                  <a:txBody>
                    <a:bodyPr/>
                    <a:lstStyle/>
                    <a:p>
                      <a:pPr algn="ctr" fontAlgn="b"/>
                      <a:r>
                        <a:rPr lang="en-US" sz="1700" b="0" i="0" u="none" strike="noStrike">
                          <a:solidFill>
                            <a:srgbClr val="000000"/>
                          </a:solidFill>
                          <a:effectLst/>
                          <a:latin typeface="Calibri" panose="020F0502020204030204" pitchFamily="34" charset="0"/>
                        </a:rPr>
                        <a:t>0.01</a:t>
                      </a:r>
                    </a:p>
                  </a:txBody>
                  <a:tcPr marL="9525" marR="9525" marT="9525" marB="0" anchor="b">
                    <a:lnL>
                      <a:noFill/>
                    </a:lnL>
                    <a:lnR>
                      <a:noFill/>
                    </a:lnR>
                    <a:lnT>
                      <a:noFill/>
                    </a:lnT>
                    <a:lnB>
                      <a:noFill/>
                    </a:lnB>
                  </a:tcPr>
                </a:tc>
                <a:tc>
                  <a:txBody>
                    <a:bodyPr/>
                    <a:lstStyle/>
                    <a:p>
                      <a:pPr algn="ctr" fontAlgn="b"/>
                      <a:r>
                        <a:rPr lang="en-US" sz="1700" b="0" i="0" u="none" strike="noStrike">
                          <a:solidFill>
                            <a:srgbClr val="000000"/>
                          </a:solidFill>
                          <a:effectLst/>
                          <a:latin typeface="Calibri" panose="020F0502020204030204" pitchFamily="34" charset="0"/>
                        </a:rPr>
                        <a:t>0.01</a:t>
                      </a:r>
                    </a:p>
                  </a:txBody>
                  <a:tcPr marL="9525" marR="9525" marT="9525" marB="0" anchor="b">
                    <a:lnL>
                      <a:noFill/>
                    </a:lnL>
                    <a:lnR>
                      <a:noFill/>
                    </a:lnR>
                    <a:lnT>
                      <a:noFill/>
                    </a:lnT>
                    <a:lnB>
                      <a:noFill/>
                    </a:lnB>
                  </a:tcPr>
                </a:tc>
                <a:tc>
                  <a:txBody>
                    <a:bodyPr/>
                    <a:lstStyle/>
                    <a:p>
                      <a:pPr algn="ctr" fontAlgn="b"/>
                      <a:r>
                        <a:rPr lang="en-US" sz="1700" b="0" i="0" u="none" strike="noStrike" dirty="0">
                          <a:solidFill>
                            <a:srgbClr val="000000"/>
                          </a:solidFill>
                          <a:effectLst/>
                          <a:latin typeface="Calibri" panose="020F0502020204030204" pitchFamily="34" charset="0"/>
                        </a:rPr>
                        <a:t>0.01</a:t>
                      </a:r>
                    </a:p>
                  </a:txBody>
                  <a:tcPr marL="9525" marR="9525" marT="9525" marB="0" anchor="b">
                    <a:lnL>
                      <a:noFill/>
                    </a:lnL>
                    <a:lnR>
                      <a:noFill/>
                    </a:lnR>
                    <a:lnT>
                      <a:noFill/>
                    </a:lnT>
                    <a:lnB>
                      <a:noFill/>
                    </a:lnB>
                  </a:tcPr>
                </a:tc>
                <a:extLst>
                  <a:ext uri="{0D108BD9-81ED-4DB2-BD59-A6C34878D82A}">
                    <a16:rowId xmlns:a16="http://schemas.microsoft.com/office/drawing/2014/main" val="1229085302"/>
                  </a:ext>
                </a:extLst>
              </a:tr>
              <a:tr h="266017">
                <a:tc>
                  <a:txBody>
                    <a:bodyPr/>
                    <a:lstStyle/>
                    <a:p>
                      <a:pPr algn="l" fontAlgn="b"/>
                      <a:r>
                        <a:rPr lang="en-US" sz="1700" b="0" i="0" u="none" strike="noStrike">
                          <a:solidFill>
                            <a:srgbClr val="000000"/>
                          </a:solidFill>
                          <a:effectLst/>
                          <a:latin typeface="Calibri" panose="020F0502020204030204" pitchFamily="34" charset="0"/>
                        </a:rPr>
                        <a:t>Parm_devs</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ctr" fontAlgn="b"/>
                      <a:r>
                        <a:rPr lang="en-US" sz="1700" b="0" i="0" u="none" strike="noStrike">
                          <a:solidFill>
                            <a:srgbClr val="000000"/>
                          </a:solidFill>
                          <a:effectLst/>
                          <a:latin typeface="Calibri" panose="020F0502020204030204" pitchFamily="34" charset="0"/>
                        </a:rPr>
                        <a:t>6.50</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ctr" fontAlgn="b"/>
                      <a:r>
                        <a:rPr lang="en-US" sz="1700" b="0" i="0" u="none" strike="noStrike">
                          <a:solidFill>
                            <a:srgbClr val="000000"/>
                          </a:solidFill>
                          <a:effectLst/>
                          <a:latin typeface="Calibri" panose="020F0502020204030204" pitchFamily="34" charset="0"/>
                        </a:rPr>
                        <a:t>6.51</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ctr" fontAlgn="b"/>
                      <a:r>
                        <a:rPr lang="en-US" sz="1700" b="0" i="0" u="none" strike="noStrike">
                          <a:solidFill>
                            <a:srgbClr val="000000"/>
                          </a:solidFill>
                          <a:effectLst/>
                          <a:latin typeface="Calibri" panose="020F0502020204030204" pitchFamily="34" charset="0"/>
                        </a:rPr>
                        <a:t>6.51</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ctr" fontAlgn="b"/>
                      <a:r>
                        <a:rPr lang="en-US" sz="1700" b="0" i="0" u="none" strike="noStrike" dirty="0">
                          <a:solidFill>
                            <a:srgbClr val="000000"/>
                          </a:solidFill>
                          <a:effectLst/>
                          <a:latin typeface="Calibri" panose="020F0502020204030204" pitchFamily="34" charset="0"/>
                        </a:rPr>
                        <a:t>6.12</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9166458"/>
                  </a:ext>
                </a:extLst>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2718282642"/>
              </p:ext>
            </p:extLst>
          </p:nvPr>
        </p:nvGraphicFramePr>
        <p:xfrm>
          <a:off x="6172199" y="964791"/>
          <a:ext cx="6019801" cy="2139315"/>
        </p:xfrm>
        <a:graphic>
          <a:graphicData uri="http://schemas.openxmlformats.org/drawingml/2006/table">
            <a:tbl>
              <a:tblPr/>
              <a:tblGrid>
                <a:gridCol w="1237432">
                  <a:extLst>
                    <a:ext uri="{9D8B030D-6E8A-4147-A177-3AD203B41FA5}">
                      <a16:colId xmlns:a16="http://schemas.microsoft.com/office/drawing/2014/main" val="186855155"/>
                    </a:ext>
                  </a:extLst>
                </a:gridCol>
                <a:gridCol w="1115718">
                  <a:extLst>
                    <a:ext uri="{9D8B030D-6E8A-4147-A177-3AD203B41FA5}">
                      <a16:colId xmlns:a16="http://schemas.microsoft.com/office/drawing/2014/main" val="280624425"/>
                    </a:ext>
                  </a:extLst>
                </a:gridCol>
                <a:gridCol w="791145">
                  <a:extLst>
                    <a:ext uri="{9D8B030D-6E8A-4147-A177-3AD203B41FA5}">
                      <a16:colId xmlns:a16="http://schemas.microsoft.com/office/drawing/2014/main" val="1494037438"/>
                    </a:ext>
                  </a:extLst>
                </a:gridCol>
                <a:gridCol w="958502">
                  <a:extLst>
                    <a:ext uri="{9D8B030D-6E8A-4147-A177-3AD203B41FA5}">
                      <a16:colId xmlns:a16="http://schemas.microsoft.com/office/drawing/2014/main" val="1577286921"/>
                    </a:ext>
                  </a:extLst>
                </a:gridCol>
                <a:gridCol w="958502">
                  <a:extLst>
                    <a:ext uri="{9D8B030D-6E8A-4147-A177-3AD203B41FA5}">
                      <a16:colId xmlns:a16="http://schemas.microsoft.com/office/drawing/2014/main" val="4106202010"/>
                    </a:ext>
                  </a:extLst>
                </a:gridCol>
                <a:gridCol w="958502">
                  <a:extLst>
                    <a:ext uri="{9D8B030D-6E8A-4147-A177-3AD203B41FA5}">
                      <a16:colId xmlns:a16="http://schemas.microsoft.com/office/drawing/2014/main" val="159061415"/>
                    </a:ext>
                  </a:extLst>
                </a:gridCol>
              </a:tblGrid>
              <a:tr h="190500">
                <a:tc>
                  <a:txBody>
                    <a:bodyPr/>
                    <a:lstStyle/>
                    <a:p>
                      <a:pPr algn="l" fontAlgn="b"/>
                      <a:r>
                        <a:rPr lang="en-US" sz="1700" b="0" i="0" u="none" strike="noStrike">
                          <a:solidFill>
                            <a:srgbClr val="000000"/>
                          </a:solidFill>
                          <a:effectLst/>
                          <a:latin typeface="Calibri" panose="020F0502020204030204" pitchFamily="34" charset="0"/>
                        </a:rPr>
                        <a:t>Parameter</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ctr" fontAlgn="b"/>
                      <a:r>
                        <a:rPr lang="en-US" sz="1700" b="0" i="0" u="none" strike="noStrike" dirty="0" smtClean="0">
                          <a:solidFill>
                            <a:srgbClr val="000000"/>
                          </a:solidFill>
                          <a:effectLst/>
                          <a:latin typeface="Calibri" panose="020F0502020204030204" pitchFamily="34" charset="0"/>
                        </a:rPr>
                        <a:t>2019.1b</a:t>
                      </a:r>
                      <a:endParaRPr lang="en-US" sz="17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ctr" fontAlgn="b"/>
                      <a:r>
                        <a:rPr lang="en-US" sz="1700" b="0" i="0" u="none" strike="noStrike">
                          <a:solidFill>
                            <a:srgbClr val="000000"/>
                          </a:solidFill>
                          <a:effectLst/>
                          <a:latin typeface="Calibri" panose="020F0502020204030204" pitchFamily="34" charset="0"/>
                        </a:rPr>
                        <a:t>2019.1c</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ctr" fontAlgn="b"/>
                      <a:r>
                        <a:rPr lang="en-US" sz="1700" b="0" i="0" u="none" strike="noStrike" dirty="0" smtClean="0">
                          <a:solidFill>
                            <a:srgbClr val="000000"/>
                          </a:solidFill>
                          <a:effectLst/>
                          <a:latin typeface="Calibri" panose="020F0502020204030204" pitchFamily="34" charset="0"/>
                        </a:rPr>
                        <a:t>2019.1c.2: </a:t>
                      </a:r>
                      <a:r>
                        <a:rPr lang="en-US" sz="1700" b="0" i="0" u="none" strike="noStrike" dirty="0" err="1" smtClean="0">
                          <a:solidFill>
                            <a:srgbClr val="000000"/>
                          </a:solidFill>
                          <a:effectLst/>
                          <a:latin typeface="Calibri" panose="020F0502020204030204" pitchFamily="34" charset="0"/>
                        </a:rPr>
                        <a:t>LLSrvBin</a:t>
                      </a:r>
                      <a:endParaRPr lang="en-US" sz="17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ctr" fontAlgn="b"/>
                      <a:r>
                        <a:rPr lang="en-US" sz="1700" b="0" i="0" u="none" strike="noStrike" dirty="0" smtClean="0">
                          <a:solidFill>
                            <a:srgbClr val="000000"/>
                          </a:solidFill>
                          <a:effectLst/>
                          <a:latin typeface="Calibri" panose="020F0502020204030204" pitchFamily="34" charset="0"/>
                        </a:rPr>
                        <a:t>2019.1c.4: </a:t>
                      </a:r>
                      <a:r>
                        <a:rPr lang="en-US" sz="1700" b="0" i="0" u="none" strike="noStrike" dirty="0" err="1" smtClean="0">
                          <a:solidFill>
                            <a:srgbClr val="000000"/>
                          </a:solidFill>
                          <a:effectLst/>
                          <a:latin typeface="Calibri" panose="020F0502020204030204" pitchFamily="34" charset="0"/>
                        </a:rPr>
                        <a:t>FishISS</a:t>
                      </a:r>
                      <a:endParaRPr lang="en-US" sz="17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ctr" fontAlgn="b"/>
                      <a:r>
                        <a:rPr lang="en-US" sz="1700" b="0" i="0" u="none" strike="noStrike" dirty="0" smtClean="0">
                          <a:solidFill>
                            <a:srgbClr val="000000"/>
                          </a:solidFill>
                          <a:effectLst/>
                          <a:latin typeface="Calibri" panose="020F0502020204030204" pitchFamily="34" charset="0"/>
                        </a:rPr>
                        <a:t>2019.1c.6: </a:t>
                      </a:r>
                      <a:r>
                        <a:rPr lang="en-US" sz="1700" b="0" i="0" u="none" strike="noStrike" dirty="0" err="1" smtClean="0">
                          <a:solidFill>
                            <a:srgbClr val="000000"/>
                          </a:solidFill>
                          <a:effectLst/>
                          <a:latin typeface="Calibri" panose="020F0502020204030204" pitchFamily="34" charset="0"/>
                        </a:rPr>
                        <a:t>TwlCAAL</a:t>
                      </a:r>
                      <a:endParaRPr lang="en-US" sz="17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92628085"/>
                  </a:ext>
                </a:extLst>
              </a:tr>
              <a:tr h="190500">
                <a:tc>
                  <a:txBody>
                    <a:bodyPr/>
                    <a:lstStyle/>
                    <a:p>
                      <a:pPr algn="l" fontAlgn="b"/>
                      <a:r>
                        <a:rPr lang="en-US" sz="1700" b="0" i="0" u="none" strike="noStrike">
                          <a:solidFill>
                            <a:srgbClr val="000000"/>
                          </a:solidFill>
                          <a:effectLst/>
                          <a:latin typeface="Calibri" panose="020F0502020204030204" pitchFamily="34" charset="0"/>
                        </a:rPr>
                        <a:t>NatM</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tc>
                  <a:txBody>
                    <a:bodyPr/>
                    <a:lstStyle/>
                    <a:p>
                      <a:pPr algn="ctr" fontAlgn="b"/>
                      <a:r>
                        <a:rPr lang="en-US" sz="1700" b="0" i="0" u="none" strike="noStrike">
                          <a:solidFill>
                            <a:srgbClr val="000000"/>
                          </a:solidFill>
                          <a:effectLst/>
                          <a:latin typeface="Calibri" panose="020F0502020204030204" pitchFamily="34" charset="0"/>
                        </a:rPr>
                        <a:t>0.46</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tc>
                  <a:txBody>
                    <a:bodyPr/>
                    <a:lstStyle/>
                    <a:p>
                      <a:pPr algn="ctr" fontAlgn="b"/>
                      <a:r>
                        <a:rPr lang="en-US" sz="1700" b="0" i="0" u="none" strike="noStrike">
                          <a:solidFill>
                            <a:srgbClr val="000000"/>
                          </a:solidFill>
                          <a:effectLst/>
                          <a:latin typeface="Calibri" panose="020F0502020204030204" pitchFamily="34" charset="0"/>
                        </a:rPr>
                        <a:t>0.47</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tc>
                  <a:txBody>
                    <a:bodyPr/>
                    <a:lstStyle/>
                    <a:p>
                      <a:pPr algn="ctr" fontAlgn="b"/>
                      <a:r>
                        <a:rPr lang="en-US" sz="1700" b="0" i="0" u="none" strike="noStrike">
                          <a:solidFill>
                            <a:srgbClr val="000000"/>
                          </a:solidFill>
                          <a:effectLst/>
                          <a:latin typeface="Calibri" panose="020F0502020204030204" pitchFamily="34" charset="0"/>
                        </a:rPr>
                        <a:t>0.45</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tc>
                  <a:txBody>
                    <a:bodyPr/>
                    <a:lstStyle/>
                    <a:p>
                      <a:pPr algn="ctr" fontAlgn="b"/>
                      <a:r>
                        <a:rPr lang="en-US" sz="1700" b="0" i="0" u="none" strike="noStrike">
                          <a:solidFill>
                            <a:srgbClr val="000000"/>
                          </a:solidFill>
                          <a:effectLst/>
                          <a:latin typeface="Calibri" panose="020F0502020204030204" pitchFamily="34" charset="0"/>
                        </a:rPr>
                        <a:t>0.47</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tc>
                  <a:txBody>
                    <a:bodyPr/>
                    <a:lstStyle/>
                    <a:p>
                      <a:pPr algn="ctr" fontAlgn="b"/>
                      <a:r>
                        <a:rPr lang="en-US" sz="1700" b="0" i="0" u="none" strike="noStrike" dirty="0">
                          <a:solidFill>
                            <a:srgbClr val="000000"/>
                          </a:solidFill>
                          <a:effectLst/>
                          <a:latin typeface="Calibri" panose="020F0502020204030204" pitchFamily="34" charset="0"/>
                        </a:rPr>
                        <a:t>0.46</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extLst>
                  <a:ext uri="{0D108BD9-81ED-4DB2-BD59-A6C34878D82A}">
                    <a16:rowId xmlns:a16="http://schemas.microsoft.com/office/drawing/2014/main" val="3116429565"/>
                  </a:ext>
                </a:extLst>
              </a:tr>
              <a:tr h="190500">
                <a:tc>
                  <a:txBody>
                    <a:bodyPr/>
                    <a:lstStyle/>
                    <a:p>
                      <a:pPr algn="l" fontAlgn="b"/>
                      <a:r>
                        <a:rPr lang="en-US" sz="1700" b="0" i="0" u="none" strike="noStrike" dirty="0" err="1">
                          <a:solidFill>
                            <a:srgbClr val="000000"/>
                          </a:solidFill>
                          <a:effectLst/>
                          <a:latin typeface="Calibri" panose="020F0502020204030204" pitchFamily="34" charset="0"/>
                        </a:rPr>
                        <a:t>NatM</a:t>
                      </a:r>
                      <a:r>
                        <a:rPr lang="en-US" sz="1700" b="0" i="0" u="none" strike="noStrike" dirty="0">
                          <a:solidFill>
                            <a:srgbClr val="000000"/>
                          </a:solidFill>
                          <a:effectLst/>
                          <a:latin typeface="Calibri" panose="020F0502020204030204" pitchFamily="34" charset="0"/>
                        </a:rPr>
                        <a:t>: 14-16</a:t>
                      </a:r>
                    </a:p>
                  </a:txBody>
                  <a:tcPr marL="9525" marR="9525" marT="9525" marB="0" anchor="b">
                    <a:lnL>
                      <a:noFill/>
                    </a:lnL>
                    <a:lnR>
                      <a:noFill/>
                    </a:lnR>
                    <a:lnT>
                      <a:noFill/>
                    </a:lnT>
                    <a:lnB>
                      <a:noFill/>
                    </a:lnB>
                  </a:tcPr>
                </a:tc>
                <a:tc>
                  <a:txBody>
                    <a:bodyPr/>
                    <a:lstStyle/>
                    <a:p>
                      <a:pPr algn="ctr" fontAlgn="b"/>
                      <a:r>
                        <a:rPr lang="en-US" sz="1700" b="0" i="0" u="none" strike="noStrike">
                          <a:solidFill>
                            <a:srgbClr val="000000"/>
                          </a:solidFill>
                          <a:effectLst/>
                          <a:latin typeface="Calibri" panose="020F0502020204030204" pitchFamily="34" charset="0"/>
                        </a:rPr>
                        <a:t>0.80</a:t>
                      </a:r>
                    </a:p>
                  </a:txBody>
                  <a:tcPr marL="9525" marR="9525" marT="9525" marB="0" anchor="b">
                    <a:lnL>
                      <a:noFill/>
                    </a:lnL>
                    <a:lnR>
                      <a:noFill/>
                    </a:lnR>
                    <a:lnT>
                      <a:noFill/>
                    </a:lnT>
                    <a:lnB>
                      <a:noFill/>
                    </a:lnB>
                  </a:tcPr>
                </a:tc>
                <a:tc>
                  <a:txBody>
                    <a:bodyPr/>
                    <a:lstStyle/>
                    <a:p>
                      <a:pPr algn="ctr" fontAlgn="b"/>
                      <a:r>
                        <a:rPr lang="en-US" sz="1700" b="0" i="0" u="none" strike="noStrike">
                          <a:solidFill>
                            <a:srgbClr val="000000"/>
                          </a:solidFill>
                          <a:effectLst/>
                          <a:latin typeface="Calibri" panose="020F0502020204030204" pitchFamily="34" charset="0"/>
                        </a:rPr>
                        <a:t>0.82</a:t>
                      </a:r>
                    </a:p>
                  </a:txBody>
                  <a:tcPr marL="9525" marR="9525" marT="9525" marB="0" anchor="b">
                    <a:lnL>
                      <a:noFill/>
                    </a:lnL>
                    <a:lnR>
                      <a:noFill/>
                    </a:lnR>
                    <a:lnT>
                      <a:noFill/>
                    </a:lnT>
                    <a:lnB>
                      <a:noFill/>
                    </a:lnB>
                  </a:tcPr>
                </a:tc>
                <a:tc>
                  <a:txBody>
                    <a:bodyPr/>
                    <a:lstStyle/>
                    <a:p>
                      <a:pPr algn="ctr" fontAlgn="b"/>
                      <a:r>
                        <a:rPr lang="en-US" sz="1700" b="0" i="0" u="none" strike="noStrike">
                          <a:solidFill>
                            <a:srgbClr val="000000"/>
                          </a:solidFill>
                          <a:effectLst/>
                          <a:latin typeface="Calibri" panose="020F0502020204030204" pitchFamily="34" charset="0"/>
                        </a:rPr>
                        <a:t>0.78</a:t>
                      </a:r>
                    </a:p>
                  </a:txBody>
                  <a:tcPr marL="9525" marR="9525" marT="9525" marB="0" anchor="b">
                    <a:lnL>
                      <a:noFill/>
                    </a:lnL>
                    <a:lnR>
                      <a:noFill/>
                    </a:lnR>
                    <a:lnT>
                      <a:noFill/>
                    </a:lnT>
                    <a:lnB>
                      <a:noFill/>
                    </a:lnB>
                  </a:tcPr>
                </a:tc>
                <a:tc>
                  <a:txBody>
                    <a:bodyPr/>
                    <a:lstStyle/>
                    <a:p>
                      <a:pPr algn="ctr" fontAlgn="b"/>
                      <a:r>
                        <a:rPr lang="en-US" sz="1700" b="0" i="0" u="none" strike="noStrike">
                          <a:solidFill>
                            <a:srgbClr val="000000"/>
                          </a:solidFill>
                          <a:effectLst/>
                          <a:latin typeface="Calibri" panose="020F0502020204030204" pitchFamily="34" charset="0"/>
                        </a:rPr>
                        <a:t>0.82</a:t>
                      </a:r>
                    </a:p>
                  </a:txBody>
                  <a:tcPr marL="9525" marR="9525" marT="9525" marB="0" anchor="b">
                    <a:lnL>
                      <a:noFill/>
                    </a:lnL>
                    <a:lnR>
                      <a:noFill/>
                    </a:lnR>
                    <a:lnT>
                      <a:noFill/>
                    </a:lnT>
                    <a:lnB>
                      <a:noFill/>
                    </a:lnB>
                  </a:tcPr>
                </a:tc>
                <a:tc>
                  <a:txBody>
                    <a:bodyPr/>
                    <a:lstStyle/>
                    <a:p>
                      <a:pPr algn="ctr" fontAlgn="b"/>
                      <a:r>
                        <a:rPr lang="en-US" sz="1700" b="0" i="0" u="none" strike="noStrike">
                          <a:solidFill>
                            <a:srgbClr val="000000"/>
                          </a:solidFill>
                          <a:effectLst/>
                          <a:latin typeface="Calibri" panose="020F0502020204030204" pitchFamily="34" charset="0"/>
                        </a:rPr>
                        <a:t>0.81</a:t>
                      </a:r>
                    </a:p>
                  </a:txBody>
                  <a:tcPr marL="9525" marR="9525" marT="9525" marB="0" anchor="b">
                    <a:lnL>
                      <a:noFill/>
                    </a:lnL>
                    <a:lnR>
                      <a:noFill/>
                    </a:lnR>
                    <a:lnT>
                      <a:noFill/>
                    </a:lnT>
                    <a:lnB>
                      <a:noFill/>
                    </a:lnB>
                  </a:tcPr>
                </a:tc>
                <a:extLst>
                  <a:ext uri="{0D108BD9-81ED-4DB2-BD59-A6C34878D82A}">
                    <a16:rowId xmlns:a16="http://schemas.microsoft.com/office/drawing/2014/main" val="3746995114"/>
                  </a:ext>
                </a:extLst>
              </a:tr>
              <a:tr h="190500">
                <a:tc>
                  <a:txBody>
                    <a:bodyPr/>
                    <a:lstStyle/>
                    <a:p>
                      <a:pPr algn="l" fontAlgn="b"/>
                      <a:r>
                        <a:rPr lang="en-US" sz="1700" b="0" i="0" u="none" strike="noStrike">
                          <a:solidFill>
                            <a:srgbClr val="000000"/>
                          </a:solidFill>
                          <a:effectLst/>
                          <a:latin typeface="Calibri" panose="020F0502020204030204" pitchFamily="34" charset="0"/>
                        </a:rPr>
                        <a:t>lnR</a:t>
                      </a:r>
                    </a:p>
                  </a:txBody>
                  <a:tcPr marL="9525" marR="9525" marT="9525" marB="0" anchor="b">
                    <a:lnL>
                      <a:noFill/>
                    </a:lnL>
                    <a:lnR>
                      <a:noFill/>
                    </a:lnR>
                    <a:lnT>
                      <a:noFill/>
                    </a:lnT>
                    <a:lnB>
                      <a:noFill/>
                    </a:lnB>
                  </a:tcPr>
                </a:tc>
                <a:tc>
                  <a:txBody>
                    <a:bodyPr/>
                    <a:lstStyle/>
                    <a:p>
                      <a:pPr algn="ctr" fontAlgn="b"/>
                      <a:r>
                        <a:rPr lang="en-US" sz="1700" b="0" i="0" u="none" strike="noStrike" dirty="0">
                          <a:solidFill>
                            <a:srgbClr val="000000"/>
                          </a:solidFill>
                          <a:effectLst/>
                          <a:latin typeface="Calibri" panose="020F0502020204030204" pitchFamily="34" charset="0"/>
                        </a:rPr>
                        <a:t>12.87</a:t>
                      </a:r>
                    </a:p>
                  </a:txBody>
                  <a:tcPr marL="9525" marR="9525" marT="9525" marB="0" anchor="b">
                    <a:lnL>
                      <a:noFill/>
                    </a:lnL>
                    <a:lnR>
                      <a:noFill/>
                    </a:lnR>
                    <a:lnT>
                      <a:noFill/>
                    </a:lnT>
                    <a:lnB>
                      <a:noFill/>
                    </a:lnB>
                  </a:tcPr>
                </a:tc>
                <a:tc>
                  <a:txBody>
                    <a:bodyPr/>
                    <a:lstStyle/>
                    <a:p>
                      <a:pPr algn="ctr" fontAlgn="b"/>
                      <a:r>
                        <a:rPr lang="en-US" sz="1700" b="0" i="0" u="none" strike="noStrike">
                          <a:solidFill>
                            <a:srgbClr val="000000"/>
                          </a:solidFill>
                          <a:effectLst/>
                          <a:latin typeface="Calibri" panose="020F0502020204030204" pitchFamily="34" charset="0"/>
                        </a:rPr>
                        <a:t>12.99</a:t>
                      </a:r>
                    </a:p>
                  </a:txBody>
                  <a:tcPr marL="9525" marR="9525" marT="9525" marB="0" anchor="b">
                    <a:lnL>
                      <a:noFill/>
                    </a:lnL>
                    <a:lnR>
                      <a:noFill/>
                    </a:lnR>
                    <a:lnT>
                      <a:noFill/>
                    </a:lnT>
                    <a:lnB>
                      <a:noFill/>
                    </a:lnB>
                  </a:tcPr>
                </a:tc>
                <a:tc>
                  <a:txBody>
                    <a:bodyPr/>
                    <a:lstStyle/>
                    <a:p>
                      <a:pPr algn="ctr" fontAlgn="b"/>
                      <a:r>
                        <a:rPr lang="en-US" sz="1700" b="0" i="0" u="none" strike="noStrike">
                          <a:solidFill>
                            <a:srgbClr val="000000"/>
                          </a:solidFill>
                          <a:effectLst/>
                          <a:latin typeface="Calibri" panose="020F0502020204030204" pitchFamily="34" charset="0"/>
                        </a:rPr>
                        <a:t>12.78</a:t>
                      </a:r>
                    </a:p>
                  </a:txBody>
                  <a:tcPr marL="9525" marR="9525" marT="9525" marB="0" anchor="b">
                    <a:lnL>
                      <a:noFill/>
                    </a:lnL>
                    <a:lnR>
                      <a:noFill/>
                    </a:lnR>
                    <a:lnT>
                      <a:noFill/>
                    </a:lnT>
                    <a:lnB>
                      <a:noFill/>
                    </a:lnB>
                  </a:tcPr>
                </a:tc>
                <a:tc>
                  <a:txBody>
                    <a:bodyPr/>
                    <a:lstStyle/>
                    <a:p>
                      <a:pPr algn="ctr" fontAlgn="b"/>
                      <a:r>
                        <a:rPr lang="en-US" sz="1700" b="0" i="0" u="none" strike="noStrike">
                          <a:solidFill>
                            <a:srgbClr val="000000"/>
                          </a:solidFill>
                          <a:effectLst/>
                          <a:latin typeface="Calibri" panose="020F0502020204030204" pitchFamily="34" charset="0"/>
                        </a:rPr>
                        <a:t>12.96</a:t>
                      </a:r>
                    </a:p>
                  </a:txBody>
                  <a:tcPr marL="9525" marR="9525" marT="9525" marB="0" anchor="b">
                    <a:lnL>
                      <a:noFill/>
                    </a:lnL>
                    <a:lnR>
                      <a:noFill/>
                    </a:lnR>
                    <a:lnT>
                      <a:noFill/>
                    </a:lnT>
                    <a:lnB>
                      <a:noFill/>
                    </a:lnB>
                  </a:tcPr>
                </a:tc>
                <a:tc>
                  <a:txBody>
                    <a:bodyPr/>
                    <a:lstStyle/>
                    <a:p>
                      <a:pPr algn="ctr" fontAlgn="b"/>
                      <a:r>
                        <a:rPr lang="en-US" sz="1700" b="0" i="0" u="none" strike="noStrike">
                          <a:solidFill>
                            <a:srgbClr val="000000"/>
                          </a:solidFill>
                          <a:effectLst/>
                          <a:latin typeface="Calibri" panose="020F0502020204030204" pitchFamily="34" charset="0"/>
                        </a:rPr>
                        <a:t>12.94</a:t>
                      </a:r>
                    </a:p>
                  </a:txBody>
                  <a:tcPr marL="9525" marR="9525" marT="9525" marB="0" anchor="b">
                    <a:lnL>
                      <a:noFill/>
                    </a:lnL>
                    <a:lnR>
                      <a:noFill/>
                    </a:lnR>
                    <a:lnT>
                      <a:noFill/>
                    </a:lnT>
                    <a:lnB>
                      <a:noFill/>
                    </a:lnB>
                  </a:tcPr>
                </a:tc>
                <a:extLst>
                  <a:ext uri="{0D108BD9-81ED-4DB2-BD59-A6C34878D82A}">
                    <a16:rowId xmlns:a16="http://schemas.microsoft.com/office/drawing/2014/main" val="1107233641"/>
                  </a:ext>
                </a:extLst>
              </a:tr>
              <a:tr h="190500">
                <a:tc>
                  <a:txBody>
                    <a:bodyPr/>
                    <a:lstStyle/>
                    <a:p>
                      <a:pPr algn="l" fontAlgn="b"/>
                      <a:r>
                        <a:rPr lang="en-US" sz="1700" b="0" i="0" u="none" strike="noStrike">
                          <a:solidFill>
                            <a:srgbClr val="000000"/>
                          </a:solidFill>
                          <a:effectLst/>
                          <a:latin typeface="Calibri" panose="020F0502020204030204" pitchFamily="34" charset="0"/>
                        </a:rPr>
                        <a:t>q_twl</a:t>
                      </a:r>
                    </a:p>
                  </a:txBody>
                  <a:tcPr marL="9525" marR="9525" marT="9525" marB="0" anchor="b">
                    <a:lnL>
                      <a:noFill/>
                    </a:lnL>
                    <a:lnR>
                      <a:noFill/>
                    </a:lnR>
                    <a:lnT>
                      <a:noFill/>
                    </a:lnT>
                    <a:lnB>
                      <a:noFill/>
                    </a:lnB>
                  </a:tcPr>
                </a:tc>
                <a:tc>
                  <a:txBody>
                    <a:bodyPr/>
                    <a:lstStyle/>
                    <a:p>
                      <a:pPr algn="ctr" fontAlgn="b"/>
                      <a:r>
                        <a:rPr lang="en-US" sz="1700" b="0" i="0" u="none" strike="noStrike" dirty="0">
                          <a:solidFill>
                            <a:srgbClr val="000000"/>
                          </a:solidFill>
                          <a:effectLst/>
                          <a:latin typeface="Calibri" panose="020F0502020204030204" pitchFamily="34" charset="0"/>
                        </a:rPr>
                        <a:t>1.07</a:t>
                      </a:r>
                    </a:p>
                  </a:txBody>
                  <a:tcPr marL="9525" marR="9525" marT="9525" marB="0" anchor="b">
                    <a:lnL>
                      <a:noFill/>
                    </a:lnL>
                    <a:lnR>
                      <a:noFill/>
                    </a:lnR>
                    <a:lnT>
                      <a:noFill/>
                    </a:lnT>
                    <a:lnB>
                      <a:noFill/>
                    </a:lnB>
                    <a:solidFill>
                      <a:schemeClr val="accent4">
                        <a:lumMod val="40000"/>
                        <a:lumOff val="60000"/>
                      </a:schemeClr>
                    </a:solidFill>
                  </a:tcPr>
                </a:tc>
                <a:tc>
                  <a:txBody>
                    <a:bodyPr/>
                    <a:lstStyle/>
                    <a:p>
                      <a:pPr algn="ctr" fontAlgn="b"/>
                      <a:r>
                        <a:rPr lang="en-US" sz="1700" b="0" i="0" u="none" strike="noStrike">
                          <a:solidFill>
                            <a:srgbClr val="000000"/>
                          </a:solidFill>
                          <a:effectLst/>
                          <a:latin typeface="Calibri" panose="020F0502020204030204" pitchFamily="34" charset="0"/>
                        </a:rPr>
                        <a:t>1.19</a:t>
                      </a:r>
                    </a:p>
                  </a:txBody>
                  <a:tcPr marL="9525" marR="9525" marT="9525" marB="0" anchor="b">
                    <a:lnL>
                      <a:noFill/>
                    </a:lnL>
                    <a:lnR>
                      <a:noFill/>
                    </a:lnR>
                    <a:lnT>
                      <a:noFill/>
                    </a:lnT>
                    <a:lnB>
                      <a:noFill/>
                    </a:lnB>
                    <a:solidFill>
                      <a:schemeClr val="accent4">
                        <a:lumMod val="40000"/>
                        <a:lumOff val="60000"/>
                      </a:schemeClr>
                    </a:solidFill>
                  </a:tcPr>
                </a:tc>
                <a:tc>
                  <a:txBody>
                    <a:bodyPr/>
                    <a:lstStyle/>
                    <a:p>
                      <a:pPr algn="ctr" fontAlgn="b"/>
                      <a:r>
                        <a:rPr lang="en-US" sz="1700" b="0" i="0" u="none" strike="noStrike">
                          <a:solidFill>
                            <a:srgbClr val="000000"/>
                          </a:solidFill>
                          <a:effectLst/>
                          <a:latin typeface="Calibri" panose="020F0502020204030204" pitchFamily="34" charset="0"/>
                        </a:rPr>
                        <a:t>1.12</a:t>
                      </a:r>
                    </a:p>
                  </a:txBody>
                  <a:tcPr marL="9525" marR="9525" marT="9525" marB="0" anchor="b">
                    <a:lnL>
                      <a:noFill/>
                    </a:lnL>
                    <a:lnR>
                      <a:noFill/>
                    </a:lnR>
                    <a:lnT>
                      <a:noFill/>
                    </a:lnT>
                    <a:lnB>
                      <a:noFill/>
                    </a:lnB>
                    <a:solidFill>
                      <a:schemeClr val="accent4">
                        <a:lumMod val="40000"/>
                        <a:lumOff val="60000"/>
                      </a:schemeClr>
                    </a:solidFill>
                  </a:tcPr>
                </a:tc>
                <a:tc>
                  <a:txBody>
                    <a:bodyPr/>
                    <a:lstStyle/>
                    <a:p>
                      <a:pPr algn="ctr" fontAlgn="b"/>
                      <a:r>
                        <a:rPr lang="en-US" sz="1700" b="0" i="0" u="none" strike="noStrike">
                          <a:solidFill>
                            <a:srgbClr val="000000"/>
                          </a:solidFill>
                          <a:effectLst/>
                          <a:latin typeface="Calibri" panose="020F0502020204030204" pitchFamily="34" charset="0"/>
                        </a:rPr>
                        <a:t>1.07</a:t>
                      </a:r>
                    </a:p>
                  </a:txBody>
                  <a:tcPr marL="9525" marR="9525" marT="9525" marB="0" anchor="b">
                    <a:lnL>
                      <a:noFill/>
                    </a:lnL>
                    <a:lnR>
                      <a:noFill/>
                    </a:lnR>
                    <a:lnT>
                      <a:noFill/>
                    </a:lnT>
                    <a:lnB>
                      <a:noFill/>
                    </a:lnB>
                    <a:solidFill>
                      <a:schemeClr val="accent4">
                        <a:lumMod val="40000"/>
                        <a:lumOff val="60000"/>
                      </a:schemeClr>
                    </a:solidFill>
                  </a:tcPr>
                </a:tc>
                <a:tc>
                  <a:txBody>
                    <a:bodyPr/>
                    <a:lstStyle/>
                    <a:p>
                      <a:pPr algn="ctr" fontAlgn="b"/>
                      <a:r>
                        <a:rPr lang="en-US" sz="1700" b="0" i="0" u="none" strike="noStrike" dirty="0">
                          <a:solidFill>
                            <a:srgbClr val="000000"/>
                          </a:solidFill>
                          <a:effectLst/>
                          <a:latin typeface="Calibri" panose="020F0502020204030204" pitchFamily="34" charset="0"/>
                        </a:rPr>
                        <a:t>1.19</a:t>
                      </a:r>
                    </a:p>
                  </a:txBody>
                  <a:tcPr marL="9525" marR="9525" marT="9525" marB="0" anchor="b">
                    <a:lnL>
                      <a:noFill/>
                    </a:lnL>
                    <a:lnR>
                      <a:noFill/>
                    </a:lnR>
                    <a:lnT>
                      <a:noFill/>
                    </a:lnT>
                    <a:lnB>
                      <a:noFill/>
                    </a:lnB>
                    <a:solidFill>
                      <a:schemeClr val="accent4">
                        <a:lumMod val="40000"/>
                        <a:lumOff val="60000"/>
                      </a:schemeClr>
                    </a:solidFill>
                  </a:tcPr>
                </a:tc>
                <a:extLst>
                  <a:ext uri="{0D108BD9-81ED-4DB2-BD59-A6C34878D82A}">
                    <a16:rowId xmlns:a16="http://schemas.microsoft.com/office/drawing/2014/main" val="1396143683"/>
                  </a:ext>
                </a:extLst>
              </a:tr>
              <a:tr h="190500">
                <a:tc>
                  <a:txBody>
                    <a:bodyPr/>
                    <a:lstStyle/>
                    <a:p>
                      <a:pPr algn="l" fontAlgn="b"/>
                      <a:r>
                        <a:rPr lang="en-US" sz="1700" b="0" i="0" u="none" strike="noStrike">
                          <a:solidFill>
                            <a:srgbClr val="000000"/>
                          </a:solidFill>
                          <a:effectLst/>
                          <a:latin typeface="Calibri" panose="020F0502020204030204" pitchFamily="34" charset="0"/>
                        </a:rPr>
                        <a:t>q_ll</a:t>
                      </a:r>
                    </a:p>
                  </a:txBody>
                  <a:tcPr marL="9525" marR="9525" marT="9525" marB="0" anchor="b">
                    <a:lnL>
                      <a:noFill/>
                    </a:lnL>
                    <a:lnR>
                      <a:noFill/>
                    </a:lnR>
                    <a:lnT>
                      <a:noFill/>
                    </a:lnT>
                    <a:lnB>
                      <a:noFill/>
                    </a:lnB>
                  </a:tcPr>
                </a:tc>
                <a:tc>
                  <a:txBody>
                    <a:bodyPr/>
                    <a:lstStyle/>
                    <a:p>
                      <a:pPr algn="ctr" fontAlgn="b"/>
                      <a:r>
                        <a:rPr lang="en-US" sz="1700" b="0" i="0" u="none" strike="noStrike">
                          <a:solidFill>
                            <a:srgbClr val="000000"/>
                          </a:solidFill>
                          <a:effectLst/>
                          <a:latin typeface="Calibri" panose="020F0502020204030204" pitchFamily="34" charset="0"/>
                        </a:rPr>
                        <a:t>1.06</a:t>
                      </a:r>
                    </a:p>
                  </a:txBody>
                  <a:tcPr marL="9525" marR="9525" marT="9525" marB="0" anchor="b">
                    <a:lnL>
                      <a:noFill/>
                    </a:lnL>
                    <a:lnR>
                      <a:noFill/>
                    </a:lnR>
                    <a:lnT>
                      <a:noFill/>
                    </a:lnT>
                    <a:lnB>
                      <a:noFill/>
                    </a:lnB>
                  </a:tcPr>
                </a:tc>
                <a:tc>
                  <a:txBody>
                    <a:bodyPr/>
                    <a:lstStyle/>
                    <a:p>
                      <a:pPr algn="ctr" fontAlgn="b"/>
                      <a:r>
                        <a:rPr lang="en-US" sz="1700" b="0" i="0" u="none" strike="noStrike">
                          <a:solidFill>
                            <a:srgbClr val="000000"/>
                          </a:solidFill>
                          <a:effectLst/>
                          <a:latin typeface="Calibri" panose="020F0502020204030204" pitchFamily="34" charset="0"/>
                        </a:rPr>
                        <a:t>1.08</a:t>
                      </a:r>
                    </a:p>
                  </a:txBody>
                  <a:tcPr marL="9525" marR="9525" marT="9525" marB="0" anchor="b">
                    <a:lnL>
                      <a:noFill/>
                    </a:lnL>
                    <a:lnR>
                      <a:noFill/>
                    </a:lnR>
                    <a:lnT>
                      <a:noFill/>
                    </a:lnT>
                    <a:lnB>
                      <a:noFill/>
                    </a:lnB>
                  </a:tcPr>
                </a:tc>
                <a:tc>
                  <a:txBody>
                    <a:bodyPr/>
                    <a:lstStyle/>
                    <a:p>
                      <a:pPr algn="ctr" fontAlgn="b"/>
                      <a:r>
                        <a:rPr lang="en-US" sz="1700" b="0" i="0" u="none" strike="noStrike">
                          <a:solidFill>
                            <a:srgbClr val="000000"/>
                          </a:solidFill>
                          <a:effectLst/>
                          <a:latin typeface="Calibri" panose="020F0502020204030204" pitchFamily="34" charset="0"/>
                        </a:rPr>
                        <a:t>1.04</a:t>
                      </a:r>
                    </a:p>
                  </a:txBody>
                  <a:tcPr marL="9525" marR="9525" marT="9525" marB="0" anchor="b">
                    <a:lnL>
                      <a:noFill/>
                    </a:lnL>
                    <a:lnR>
                      <a:noFill/>
                    </a:lnR>
                    <a:lnT>
                      <a:noFill/>
                    </a:lnT>
                    <a:lnB>
                      <a:noFill/>
                    </a:lnB>
                  </a:tcPr>
                </a:tc>
                <a:tc>
                  <a:txBody>
                    <a:bodyPr/>
                    <a:lstStyle/>
                    <a:p>
                      <a:pPr algn="ctr" fontAlgn="b"/>
                      <a:r>
                        <a:rPr lang="en-US" sz="1700" b="0" i="0" u="none" strike="noStrike">
                          <a:solidFill>
                            <a:srgbClr val="000000"/>
                          </a:solidFill>
                          <a:effectLst/>
                          <a:latin typeface="Calibri" panose="020F0502020204030204" pitchFamily="34" charset="0"/>
                        </a:rPr>
                        <a:t>1.05</a:t>
                      </a:r>
                    </a:p>
                  </a:txBody>
                  <a:tcPr marL="9525" marR="9525" marT="9525" marB="0" anchor="b">
                    <a:lnL>
                      <a:noFill/>
                    </a:lnL>
                    <a:lnR>
                      <a:noFill/>
                    </a:lnR>
                    <a:lnT>
                      <a:noFill/>
                    </a:lnT>
                    <a:lnB>
                      <a:noFill/>
                    </a:lnB>
                  </a:tcPr>
                </a:tc>
                <a:tc>
                  <a:txBody>
                    <a:bodyPr/>
                    <a:lstStyle/>
                    <a:p>
                      <a:pPr algn="ctr" fontAlgn="b"/>
                      <a:r>
                        <a:rPr lang="en-US" sz="1700" b="0" i="0" u="none" strike="noStrike" dirty="0">
                          <a:solidFill>
                            <a:srgbClr val="000000"/>
                          </a:solidFill>
                          <a:effectLst/>
                          <a:latin typeface="Calibri" panose="020F0502020204030204" pitchFamily="34" charset="0"/>
                        </a:rPr>
                        <a:t>1.15</a:t>
                      </a:r>
                    </a:p>
                  </a:txBody>
                  <a:tcPr marL="9525" marR="9525" marT="9525" marB="0" anchor="b">
                    <a:lnL>
                      <a:noFill/>
                    </a:lnL>
                    <a:lnR>
                      <a:noFill/>
                    </a:lnR>
                    <a:lnT>
                      <a:noFill/>
                    </a:lnT>
                    <a:lnB>
                      <a:noFill/>
                    </a:lnB>
                  </a:tcPr>
                </a:tc>
                <a:extLst>
                  <a:ext uri="{0D108BD9-81ED-4DB2-BD59-A6C34878D82A}">
                    <a16:rowId xmlns:a16="http://schemas.microsoft.com/office/drawing/2014/main" val="1697321893"/>
                  </a:ext>
                </a:extLst>
              </a:tr>
              <a:tr h="190500">
                <a:tc>
                  <a:txBody>
                    <a:bodyPr/>
                    <a:lstStyle/>
                    <a:p>
                      <a:pPr algn="l" fontAlgn="b"/>
                      <a:r>
                        <a:rPr lang="en-US" sz="1700" b="0" i="0" u="none" strike="noStrike" dirty="0" err="1">
                          <a:solidFill>
                            <a:srgbClr val="000000"/>
                          </a:solidFill>
                          <a:effectLst/>
                          <a:latin typeface="Calibri" panose="020F0502020204030204" pitchFamily="34" charset="0"/>
                        </a:rPr>
                        <a:t>q_llenv</a:t>
                      </a:r>
                      <a:endParaRPr lang="en-US" sz="17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ctr" fontAlgn="b"/>
                      <a:r>
                        <a:rPr lang="en-US" sz="1700" b="0" i="0" u="none" strike="noStrike" dirty="0">
                          <a:solidFill>
                            <a:srgbClr val="000000"/>
                          </a:solidFill>
                          <a:effectLst/>
                          <a:latin typeface="Calibri" panose="020F0502020204030204" pitchFamily="34" charset="0"/>
                        </a:rPr>
                        <a:t>1.46</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ctr" fontAlgn="b"/>
                      <a:r>
                        <a:rPr lang="en-US" sz="1700" b="0" i="0" u="none" strike="noStrike" dirty="0">
                          <a:solidFill>
                            <a:srgbClr val="000000"/>
                          </a:solidFill>
                          <a:effectLst/>
                          <a:latin typeface="Calibri" panose="020F0502020204030204" pitchFamily="34" charset="0"/>
                        </a:rPr>
                        <a:t>1.28</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ctr" fontAlgn="b"/>
                      <a:r>
                        <a:rPr lang="en-US" sz="1700" b="0" i="0" u="none" strike="noStrike" dirty="0">
                          <a:solidFill>
                            <a:srgbClr val="000000"/>
                          </a:solidFill>
                          <a:effectLst/>
                          <a:latin typeface="Calibri" panose="020F0502020204030204" pitchFamily="34" charset="0"/>
                        </a:rPr>
                        <a:t>1.64</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ctr" fontAlgn="b"/>
                      <a:r>
                        <a:rPr lang="en-US" sz="1700" b="0" i="0" u="none" strike="noStrike" dirty="0">
                          <a:solidFill>
                            <a:srgbClr val="000000"/>
                          </a:solidFill>
                          <a:effectLst/>
                          <a:latin typeface="Calibri" panose="020F0502020204030204" pitchFamily="34" charset="0"/>
                        </a:rPr>
                        <a:t>1.55</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ctr" fontAlgn="b"/>
                      <a:r>
                        <a:rPr lang="en-US" sz="1700" b="0" i="0" u="none" strike="noStrike" dirty="0">
                          <a:solidFill>
                            <a:srgbClr val="000000"/>
                          </a:solidFill>
                          <a:effectLst/>
                          <a:latin typeface="Calibri" panose="020F0502020204030204" pitchFamily="34" charset="0"/>
                        </a:rPr>
                        <a:t>0.91</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19494482"/>
                  </a:ext>
                </a:extLst>
              </a:tr>
            </a:tbl>
          </a:graphicData>
        </a:graphic>
      </p:graphicFrame>
    </p:spTree>
    <p:extLst>
      <p:ext uri="{BB962C8B-B14F-4D97-AF65-F5344CB8AC3E}">
        <p14:creationId xmlns:p14="http://schemas.microsoft.com/office/powerpoint/2010/main" val="29931804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838200" y="1825625"/>
            <a:ext cx="5135479" cy="4351338"/>
          </a:xfrm>
        </p:spPr>
        <p:txBody>
          <a:bodyPr/>
          <a:lstStyle/>
          <a:p>
            <a:r>
              <a:rPr lang="en-US" b="1" dirty="0" smtClean="0">
                <a:solidFill>
                  <a:schemeClr val="accent6">
                    <a:lumMod val="75000"/>
                  </a:schemeClr>
                </a:solidFill>
              </a:rPr>
              <a:t>Recommend</a:t>
            </a:r>
            <a:r>
              <a:rPr lang="en-US" dirty="0" smtClean="0"/>
              <a:t> input data changes</a:t>
            </a:r>
          </a:p>
          <a:p>
            <a:pPr lvl="1"/>
            <a:r>
              <a:rPr lang="en-US" dirty="0" smtClean="0"/>
              <a:t>Provides a number of necessary corrections</a:t>
            </a:r>
          </a:p>
          <a:p>
            <a:pPr lvl="1"/>
            <a:r>
              <a:rPr lang="en-US" dirty="0" smtClean="0"/>
              <a:t>Starts to increase consistency across cod assessments</a:t>
            </a:r>
          </a:p>
          <a:p>
            <a:r>
              <a:rPr lang="en-US" b="1" dirty="0">
                <a:solidFill>
                  <a:schemeClr val="accent6">
                    <a:lumMod val="75000"/>
                  </a:schemeClr>
                </a:solidFill>
              </a:rPr>
              <a:t>Recommend </a:t>
            </a:r>
            <a:r>
              <a:rPr lang="en-US" dirty="0"/>
              <a:t>n</a:t>
            </a:r>
            <a:r>
              <a:rPr lang="en-US" dirty="0" smtClean="0"/>
              <a:t>ew model </a:t>
            </a:r>
            <a:r>
              <a:rPr lang="en-US" b="1" u="sng" dirty="0">
                <a:solidFill>
                  <a:schemeClr val="accent1">
                    <a:lumMod val="75000"/>
                  </a:schemeClr>
                </a:solidFill>
              </a:rPr>
              <a:t>2019.1c</a:t>
            </a:r>
          </a:p>
        </p:txBody>
      </p:sp>
      <p:sp>
        <p:nvSpPr>
          <p:cNvPr id="6" name="Title 3"/>
          <p:cNvSpPr>
            <a:spLocks noGrp="1"/>
          </p:cNvSpPr>
          <p:nvPr>
            <p:ph type="title"/>
          </p:nvPr>
        </p:nvSpPr>
        <p:spPr>
          <a:xfrm>
            <a:off x="838200" y="365125"/>
            <a:ext cx="10515600" cy="1325563"/>
          </a:xfrm>
        </p:spPr>
        <p:txBody>
          <a:bodyPr/>
          <a:lstStyle/>
          <a:p>
            <a:r>
              <a:rPr lang="en-US" dirty="0"/>
              <a:t>Input </a:t>
            </a:r>
            <a:r>
              <a:rPr lang="en-US" dirty="0" smtClean="0"/>
              <a:t>data file changes</a:t>
            </a:r>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48388" y="1179089"/>
            <a:ext cx="5943612" cy="4572009"/>
          </a:xfrm>
          <a:prstGeom prst="rect">
            <a:avLst/>
          </a:prstGeom>
        </p:spPr>
      </p:pic>
    </p:spTree>
    <p:extLst>
      <p:ext uri="{BB962C8B-B14F-4D97-AF65-F5344CB8AC3E}">
        <p14:creationId xmlns:p14="http://schemas.microsoft.com/office/powerpoint/2010/main" val="36029435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Recommended data updates (2019.1d)</a:t>
            </a:r>
            <a:endParaRPr lang="en-US" dirty="0"/>
          </a:p>
        </p:txBody>
      </p:sp>
      <p:sp>
        <p:nvSpPr>
          <p:cNvPr id="5" name="Content Placeholder 4"/>
          <p:cNvSpPr>
            <a:spLocks noGrp="1"/>
          </p:cNvSpPr>
          <p:nvPr>
            <p:ph idx="1"/>
          </p:nvPr>
        </p:nvSpPr>
        <p:spPr>
          <a:xfrm>
            <a:off x="838200" y="1511300"/>
            <a:ext cx="10515600" cy="4351338"/>
          </a:xfrm>
        </p:spPr>
        <p:txBody>
          <a:bodyPr>
            <a:normAutofit/>
          </a:bodyPr>
          <a:lstStyle/>
          <a:p>
            <a:r>
              <a:rPr lang="en-US" dirty="0" smtClean="0"/>
              <a:t>Current ageing error:</a:t>
            </a:r>
          </a:p>
          <a:p>
            <a:pPr lvl="1"/>
            <a:r>
              <a:rPr lang="en-US" dirty="0" smtClean="0"/>
              <a:t>Based on GOA reader-tester data up to 2017</a:t>
            </a:r>
          </a:p>
          <a:p>
            <a:pPr lvl="1"/>
            <a:r>
              <a:rPr lang="en-US" dirty="0" smtClean="0"/>
              <a:t>No error for age-1 &amp; 2, age-3 SD = 0.57 linear to age-10 SD = 1.16</a:t>
            </a:r>
          </a:p>
          <a:p>
            <a:r>
              <a:rPr lang="en-US" dirty="0" smtClean="0"/>
              <a:t>Current ageing bias:</a:t>
            </a:r>
          </a:p>
          <a:p>
            <a:pPr lvl="1"/>
            <a:r>
              <a:rPr lang="en-US" dirty="0" smtClean="0"/>
              <a:t>Bias for data pre-2007 implemented in </a:t>
            </a:r>
            <a:r>
              <a:rPr lang="en-US" dirty="0" err="1" smtClean="0"/>
              <a:t>Barbeaux</a:t>
            </a:r>
            <a:r>
              <a:rPr lang="en-US" dirty="0" smtClean="0"/>
              <a:t> et al. 2019</a:t>
            </a:r>
          </a:p>
          <a:p>
            <a:pPr lvl="1"/>
            <a:r>
              <a:rPr lang="en-US" dirty="0" smtClean="0"/>
              <a:t>Estimates bias as unconstrained parameters at age-3 and age-10 (linear between)</a:t>
            </a:r>
          </a:p>
          <a:p>
            <a:r>
              <a:rPr lang="en-US" b="1" dirty="0" smtClean="0">
                <a:solidFill>
                  <a:schemeClr val="accent6">
                    <a:lumMod val="75000"/>
                  </a:schemeClr>
                </a:solidFill>
              </a:rPr>
              <a:t>Recommend</a:t>
            </a:r>
            <a:r>
              <a:rPr lang="en-US" dirty="0" smtClean="0"/>
              <a:t> update ageing error and ageing bias parameters</a:t>
            </a:r>
          </a:p>
        </p:txBody>
      </p:sp>
    </p:spTree>
    <p:extLst>
      <p:ext uri="{BB962C8B-B14F-4D97-AF65-F5344CB8AC3E}">
        <p14:creationId xmlns:p14="http://schemas.microsoft.com/office/powerpoint/2010/main" val="22548566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Recommended data updates (2019.1d)</a:t>
            </a:r>
            <a:endParaRPr lang="en-US" dirty="0"/>
          </a:p>
        </p:txBody>
      </p:sp>
      <p:sp>
        <p:nvSpPr>
          <p:cNvPr id="5" name="Content Placeholder 4"/>
          <p:cNvSpPr>
            <a:spLocks noGrp="1"/>
          </p:cNvSpPr>
          <p:nvPr>
            <p:ph idx="1"/>
          </p:nvPr>
        </p:nvSpPr>
        <p:spPr>
          <a:xfrm>
            <a:off x="838200" y="1511300"/>
            <a:ext cx="6843963" cy="4351338"/>
          </a:xfrm>
        </p:spPr>
        <p:txBody>
          <a:bodyPr>
            <a:normAutofit lnSpcReduction="10000"/>
          </a:bodyPr>
          <a:lstStyle/>
          <a:p>
            <a:r>
              <a:rPr lang="en-US" dirty="0" smtClean="0"/>
              <a:t>Ageing error parameters:</a:t>
            </a:r>
          </a:p>
          <a:p>
            <a:pPr lvl="1"/>
            <a:r>
              <a:rPr lang="en-US" dirty="0" smtClean="0"/>
              <a:t>Update reader-tester data through 2023 within </a:t>
            </a:r>
            <a:r>
              <a:rPr lang="en-US" dirty="0" err="1" smtClean="0"/>
              <a:t>AgeingError</a:t>
            </a:r>
            <a:r>
              <a:rPr lang="en-US" dirty="0" smtClean="0"/>
              <a:t> R-package</a:t>
            </a:r>
          </a:p>
          <a:p>
            <a:r>
              <a:rPr lang="en-US" dirty="0" smtClean="0"/>
              <a:t>Pool GOA with EBS:</a:t>
            </a:r>
          </a:p>
          <a:p>
            <a:pPr lvl="1"/>
            <a:r>
              <a:rPr lang="en-US" dirty="0" smtClean="0"/>
              <a:t>Minor differences between GOA and EBS for ages that have largest number of samples (age-4-8)</a:t>
            </a:r>
          </a:p>
          <a:p>
            <a:pPr lvl="1"/>
            <a:r>
              <a:rPr lang="en-US" dirty="0" smtClean="0"/>
              <a:t>EBS has larger # of samples at edges (e.g., age-10)</a:t>
            </a:r>
          </a:p>
          <a:p>
            <a:r>
              <a:rPr lang="en-US" dirty="0" smtClean="0"/>
              <a:t>Continue with linear method, use pooled EBS/GOA data, change to age-1 (SD = 0.11) through age-10 (SD = 1.13)</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32294" y="1424997"/>
            <a:ext cx="4523943" cy="4523943"/>
          </a:xfrm>
          <a:prstGeom prst="rect">
            <a:avLst/>
          </a:prstGeom>
        </p:spPr>
      </p:pic>
    </p:spTree>
    <p:extLst>
      <p:ext uri="{BB962C8B-B14F-4D97-AF65-F5344CB8AC3E}">
        <p14:creationId xmlns:p14="http://schemas.microsoft.com/office/powerpoint/2010/main" val="15207589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Recommended data updates (2019.1d)</a:t>
            </a:r>
            <a:endParaRPr lang="en-US" dirty="0"/>
          </a:p>
        </p:txBody>
      </p:sp>
      <p:sp>
        <p:nvSpPr>
          <p:cNvPr id="5" name="Content Placeholder 4"/>
          <p:cNvSpPr>
            <a:spLocks noGrp="1"/>
          </p:cNvSpPr>
          <p:nvPr>
            <p:ph idx="1"/>
          </p:nvPr>
        </p:nvSpPr>
        <p:spPr>
          <a:xfrm>
            <a:off x="838201" y="1511300"/>
            <a:ext cx="5997742" cy="4351338"/>
          </a:xfrm>
        </p:spPr>
        <p:txBody>
          <a:bodyPr>
            <a:normAutofit/>
          </a:bodyPr>
          <a:lstStyle/>
          <a:p>
            <a:r>
              <a:rPr lang="en-US" dirty="0" smtClean="0"/>
              <a:t>Ageing bias parameters:</a:t>
            </a:r>
          </a:p>
          <a:p>
            <a:r>
              <a:rPr lang="en-US" dirty="0" smtClean="0"/>
              <a:t>Used re-read data in 2018 to estimate ageing bias parameters pre-2007 with </a:t>
            </a:r>
            <a:r>
              <a:rPr lang="en-US" dirty="0" err="1" smtClean="0"/>
              <a:t>AgeingError</a:t>
            </a:r>
            <a:r>
              <a:rPr lang="en-US" dirty="0" smtClean="0"/>
              <a:t> R-package</a:t>
            </a:r>
          </a:p>
          <a:p>
            <a:r>
              <a:rPr lang="en-US" dirty="0" smtClean="0"/>
              <a:t>Bias fixed (rather than estimated) at B = 0.24 for age-1 and B = 2.00 for age-10 with linear bias between</a:t>
            </a:r>
          </a:p>
          <a:p>
            <a:endParaRPr lang="en-US" dirty="0" smtClean="0"/>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27921" y="1511300"/>
            <a:ext cx="5364079" cy="3831485"/>
          </a:xfrm>
          <a:prstGeom prst="rect">
            <a:avLst/>
          </a:prstGeom>
        </p:spPr>
      </p:pic>
    </p:spTree>
    <p:extLst>
      <p:ext uri="{BB962C8B-B14F-4D97-AF65-F5344CB8AC3E}">
        <p14:creationId xmlns:p14="http://schemas.microsoft.com/office/powerpoint/2010/main" val="11107576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Recommended data updates (2019.1d)</a:t>
            </a:r>
            <a:endParaRPr lang="en-US" dirty="0"/>
          </a:p>
        </p:txBody>
      </p:sp>
      <p:sp>
        <p:nvSpPr>
          <p:cNvPr id="5" name="Content Placeholder 4"/>
          <p:cNvSpPr>
            <a:spLocks noGrp="1"/>
          </p:cNvSpPr>
          <p:nvPr>
            <p:ph idx="1"/>
          </p:nvPr>
        </p:nvSpPr>
        <p:spPr>
          <a:xfrm>
            <a:off x="838200" y="1511300"/>
            <a:ext cx="10515600" cy="4351338"/>
          </a:xfrm>
        </p:spPr>
        <p:txBody>
          <a:bodyPr>
            <a:normAutofit/>
          </a:bodyPr>
          <a:lstStyle/>
          <a:p>
            <a:r>
              <a:rPr lang="en-US" b="1" dirty="0">
                <a:solidFill>
                  <a:schemeClr val="accent6">
                    <a:lumMod val="75000"/>
                  </a:schemeClr>
                </a:solidFill>
              </a:rPr>
              <a:t>R</a:t>
            </a:r>
            <a:r>
              <a:rPr lang="en-US" b="1" dirty="0" smtClean="0">
                <a:solidFill>
                  <a:schemeClr val="accent6">
                    <a:lumMod val="75000"/>
                  </a:schemeClr>
                </a:solidFill>
              </a:rPr>
              <a:t>ecommend</a:t>
            </a:r>
            <a:r>
              <a:rPr lang="en-US" dirty="0" smtClean="0"/>
              <a:t> updating ageing error: New model: </a:t>
            </a:r>
            <a:r>
              <a:rPr lang="en-US" b="1" u="sng" dirty="0" smtClean="0">
                <a:solidFill>
                  <a:schemeClr val="accent5">
                    <a:lumMod val="75000"/>
                  </a:schemeClr>
                </a:solidFill>
              </a:rPr>
              <a:t>2019.1d</a:t>
            </a:r>
          </a:p>
          <a:p>
            <a:r>
              <a:rPr lang="en-US" dirty="0" smtClean="0"/>
              <a:t>Decreases overall negative log-likelihood (CAAL largest component)</a:t>
            </a:r>
          </a:p>
          <a:p>
            <a:r>
              <a:rPr lang="en-US" dirty="0" smtClean="0"/>
              <a:t>Slight increase in mean recruitment, increase in trawl survey catchability</a:t>
            </a:r>
          </a:p>
        </p:txBody>
      </p:sp>
      <p:graphicFrame>
        <p:nvGraphicFramePr>
          <p:cNvPr id="7" name="Table 6"/>
          <p:cNvGraphicFramePr>
            <a:graphicFrameLocks noGrp="1"/>
          </p:cNvGraphicFramePr>
          <p:nvPr>
            <p:extLst>
              <p:ext uri="{D42A27DB-BD31-4B8C-83A1-F6EECF244321}">
                <p14:modId xmlns:p14="http://schemas.microsoft.com/office/powerpoint/2010/main" val="237906756"/>
              </p:ext>
            </p:extLst>
          </p:nvPr>
        </p:nvGraphicFramePr>
        <p:xfrm>
          <a:off x="982577" y="3468345"/>
          <a:ext cx="4967038" cy="3223260"/>
        </p:xfrm>
        <a:graphic>
          <a:graphicData uri="http://schemas.openxmlformats.org/drawingml/2006/table">
            <a:tbl>
              <a:tblPr/>
              <a:tblGrid>
                <a:gridCol w="2005212">
                  <a:extLst>
                    <a:ext uri="{9D8B030D-6E8A-4147-A177-3AD203B41FA5}">
                      <a16:colId xmlns:a16="http://schemas.microsoft.com/office/drawing/2014/main" val="3313142611"/>
                    </a:ext>
                  </a:extLst>
                </a:gridCol>
                <a:gridCol w="1011804">
                  <a:extLst>
                    <a:ext uri="{9D8B030D-6E8A-4147-A177-3AD203B41FA5}">
                      <a16:colId xmlns:a16="http://schemas.microsoft.com/office/drawing/2014/main" val="1922336589"/>
                    </a:ext>
                  </a:extLst>
                </a:gridCol>
                <a:gridCol w="975011">
                  <a:extLst>
                    <a:ext uri="{9D8B030D-6E8A-4147-A177-3AD203B41FA5}">
                      <a16:colId xmlns:a16="http://schemas.microsoft.com/office/drawing/2014/main" val="2995845189"/>
                    </a:ext>
                  </a:extLst>
                </a:gridCol>
                <a:gridCol w="975011">
                  <a:extLst>
                    <a:ext uri="{9D8B030D-6E8A-4147-A177-3AD203B41FA5}">
                      <a16:colId xmlns:a16="http://schemas.microsoft.com/office/drawing/2014/main" val="4252955564"/>
                    </a:ext>
                  </a:extLst>
                </a:gridCol>
              </a:tblGrid>
              <a:tr h="190500">
                <a:tc>
                  <a:txBody>
                    <a:bodyPr/>
                    <a:lstStyle/>
                    <a:p>
                      <a:pPr algn="l" fontAlgn="b"/>
                      <a:r>
                        <a:rPr lang="en-US" sz="1700" b="0" i="0" u="none" strike="noStrike">
                          <a:solidFill>
                            <a:srgbClr val="000000"/>
                          </a:solidFill>
                          <a:effectLst/>
                          <a:latin typeface="Calibri" panose="020F0502020204030204" pitchFamily="34" charset="0"/>
                        </a:rPr>
                        <a:t>Component</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ctr" fontAlgn="b"/>
                      <a:r>
                        <a:rPr lang="en-US" sz="1700" b="0" i="0" u="none" strike="noStrike" dirty="0" smtClean="0">
                          <a:solidFill>
                            <a:srgbClr val="000000"/>
                          </a:solidFill>
                          <a:effectLst/>
                          <a:latin typeface="Calibri" panose="020F0502020204030204" pitchFamily="34" charset="0"/>
                        </a:rPr>
                        <a:t>2019.1b</a:t>
                      </a:r>
                      <a:endParaRPr lang="en-US" sz="17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ctr" fontAlgn="b"/>
                      <a:r>
                        <a:rPr lang="en-US" sz="1700" b="0" i="0" u="none" strike="noStrike">
                          <a:solidFill>
                            <a:srgbClr val="000000"/>
                          </a:solidFill>
                          <a:effectLst/>
                          <a:latin typeface="Calibri" panose="020F0502020204030204" pitchFamily="34" charset="0"/>
                        </a:rPr>
                        <a:t>2019.1c</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ctr" fontAlgn="b"/>
                      <a:r>
                        <a:rPr lang="en-US" sz="1700" b="0" i="0" u="none" strike="noStrike" dirty="0">
                          <a:solidFill>
                            <a:srgbClr val="000000"/>
                          </a:solidFill>
                          <a:effectLst/>
                          <a:latin typeface="Calibri" panose="020F0502020204030204" pitchFamily="34" charset="0"/>
                        </a:rPr>
                        <a:t>2019.1d</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29164990"/>
                  </a:ext>
                </a:extLst>
              </a:tr>
              <a:tr h="190500">
                <a:tc>
                  <a:txBody>
                    <a:bodyPr/>
                    <a:lstStyle/>
                    <a:p>
                      <a:pPr algn="l" fontAlgn="b"/>
                      <a:r>
                        <a:rPr lang="en-US" sz="1700" b="0" i="0" u="none" strike="noStrike">
                          <a:solidFill>
                            <a:srgbClr val="000000"/>
                          </a:solidFill>
                          <a:effectLst/>
                          <a:latin typeface="Calibri" panose="020F0502020204030204" pitchFamily="34" charset="0"/>
                        </a:rPr>
                        <a:t>TOTAL</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tc>
                  <a:txBody>
                    <a:bodyPr/>
                    <a:lstStyle/>
                    <a:p>
                      <a:pPr algn="ctr" fontAlgn="b"/>
                      <a:r>
                        <a:rPr lang="en-US" sz="1700" b="0" i="0" u="none" strike="noStrike">
                          <a:solidFill>
                            <a:srgbClr val="000000"/>
                          </a:solidFill>
                          <a:effectLst/>
                          <a:latin typeface="Calibri" panose="020F0502020204030204" pitchFamily="34" charset="0"/>
                        </a:rPr>
                        <a:t>3050.99</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tc>
                  <a:txBody>
                    <a:bodyPr/>
                    <a:lstStyle/>
                    <a:p>
                      <a:pPr algn="ctr" fontAlgn="b"/>
                      <a:r>
                        <a:rPr lang="en-US" sz="1700" b="0" i="0" u="none" strike="noStrike">
                          <a:solidFill>
                            <a:srgbClr val="000000"/>
                          </a:solidFill>
                          <a:effectLst/>
                          <a:latin typeface="Calibri" panose="020F0502020204030204" pitchFamily="34" charset="0"/>
                        </a:rPr>
                        <a:t>2805.81</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tc>
                  <a:txBody>
                    <a:bodyPr/>
                    <a:lstStyle/>
                    <a:p>
                      <a:pPr algn="ctr" fontAlgn="b"/>
                      <a:r>
                        <a:rPr lang="en-US" sz="1700" b="0" i="0" u="none" strike="noStrike" dirty="0">
                          <a:solidFill>
                            <a:srgbClr val="000000"/>
                          </a:solidFill>
                          <a:effectLst/>
                          <a:latin typeface="Calibri" panose="020F0502020204030204" pitchFamily="34" charset="0"/>
                        </a:rPr>
                        <a:t>2727.26</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extLst>
                  <a:ext uri="{0D108BD9-81ED-4DB2-BD59-A6C34878D82A}">
                    <a16:rowId xmlns:a16="http://schemas.microsoft.com/office/drawing/2014/main" val="3653070298"/>
                  </a:ext>
                </a:extLst>
              </a:tr>
              <a:tr h="190500">
                <a:tc>
                  <a:txBody>
                    <a:bodyPr/>
                    <a:lstStyle/>
                    <a:p>
                      <a:pPr algn="l" fontAlgn="b"/>
                      <a:r>
                        <a:rPr lang="en-US" sz="1700" b="0" i="0" u="none" strike="noStrike">
                          <a:solidFill>
                            <a:srgbClr val="000000"/>
                          </a:solidFill>
                          <a:effectLst/>
                          <a:latin typeface="Calibri" panose="020F0502020204030204" pitchFamily="34" charset="0"/>
                        </a:rPr>
                        <a:t>Catch</a:t>
                      </a:r>
                    </a:p>
                  </a:txBody>
                  <a:tcPr marL="9525" marR="9525" marT="9525" marB="0" anchor="b">
                    <a:lnL>
                      <a:noFill/>
                    </a:lnL>
                    <a:lnR>
                      <a:noFill/>
                    </a:lnR>
                    <a:lnT>
                      <a:noFill/>
                    </a:lnT>
                    <a:lnB>
                      <a:noFill/>
                    </a:lnB>
                  </a:tcPr>
                </a:tc>
                <a:tc>
                  <a:txBody>
                    <a:bodyPr/>
                    <a:lstStyle/>
                    <a:p>
                      <a:pPr algn="ctr" fontAlgn="b"/>
                      <a:r>
                        <a:rPr lang="en-US" sz="1700" b="0" i="0" u="none" strike="noStrike">
                          <a:solidFill>
                            <a:srgbClr val="000000"/>
                          </a:solidFill>
                          <a:effectLst/>
                          <a:latin typeface="Calibri" panose="020F0502020204030204" pitchFamily="34" charset="0"/>
                        </a:rPr>
                        <a:t>1.21E-12</a:t>
                      </a:r>
                    </a:p>
                  </a:txBody>
                  <a:tcPr marL="9525" marR="9525" marT="9525" marB="0" anchor="b">
                    <a:lnL>
                      <a:noFill/>
                    </a:lnL>
                    <a:lnR>
                      <a:noFill/>
                    </a:lnR>
                    <a:lnT>
                      <a:noFill/>
                    </a:lnT>
                    <a:lnB>
                      <a:noFill/>
                    </a:lnB>
                  </a:tcPr>
                </a:tc>
                <a:tc>
                  <a:txBody>
                    <a:bodyPr/>
                    <a:lstStyle/>
                    <a:p>
                      <a:pPr algn="ctr" fontAlgn="b"/>
                      <a:r>
                        <a:rPr lang="en-US" sz="1700" b="0" i="0" u="none" strike="noStrike" dirty="0">
                          <a:solidFill>
                            <a:srgbClr val="000000"/>
                          </a:solidFill>
                          <a:effectLst/>
                          <a:latin typeface="Calibri" panose="020F0502020204030204" pitchFamily="34" charset="0"/>
                        </a:rPr>
                        <a:t>5.98E-12</a:t>
                      </a:r>
                    </a:p>
                  </a:txBody>
                  <a:tcPr marL="9525" marR="9525" marT="9525" marB="0" anchor="b">
                    <a:lnL>
                      <a:noFill/>
                    </a:lnL>
                    <a:lnR>
                      <a:noFill/>
                    </a:lnR>
                    <a:lnT>
                      <a:noFill/>
                    </a:lnT>
                    <a:lnB>
                      <a:noFill/>
                    </a:lnB>
                  </a:tcPr>
                </a:tc>
                <a:tc>
                  <a:txBody>
                    <a:bodyPr/>
                    <a:lstStyle/>
                    <a:p>
                      <a:pPr algn="ctr" fontAlgn="b"/>
                      <a:r>
                        <a:rPr lang="en-US" sz="1700" b="0" i="0" u="none" strike="noStrike">
                          <a:solidFill>
                            <a:srgbClr val="000000"/>
                          </a:solidFill>
                          <a:effectLst/>
                          <a:latin typeface="Calibri" panose="020F0502020204030204" pitchFamily="34" charset="0"/>
                        </a:rPr>
                        <a:t>3.99E-12</a:t>
                      </a:r>
                    </a:p>
                  </a:txBody>
                  <a:tcPr marL="9525" marR="9525" marT="9525" marB="0" anchor="b">
                    <a:lnL>
                      <a:noFill/>
                    </a:lnL>
                    <a:lnR>
                      <a:noFill/>
                    </a:lnR>
                    <a:lnT>
                      <a:noFill/>
                    </a:lnT>
                    <a:lnB>
                      <a:noFill/>
                    </a:lnB>
                  </a:tcPr>
                </a:tc>
                <a:extLst>
                  <a:ext uri="{0D108BD9-81ED-4DB2-BD59-A6C34878D82A}">
                    <a16:rowId xmlns:a16="http://schemas.microsoft.com/office/drawing/2014/main" val="3060525768"/>
                  </a:ext>
                </a:extLst>
              </a:tr>
              <a:tr h="190500">
                <a:tc>
                  <a:txBody>
                    <a:bodyPr/>
                    <a:lstStyle/>
                    <a:p>
                      <a:pPr algn="l" fontAlgn="b"/>
                      <a:r>
                        <a:rPr lang="en-US" sz="1700" b="0" i="0" u="none" strike="noStrike">
                          <a:solidFill>
                            <a:srgbClr val="000000"/>
                          </a:solidFill>
                          <a:effectLst/>
                          <a:latin typeface="Calibri" panose="020F0502020204030204" pitchFamily="34" charset="0"/>
                        </a:rPr>
                        <a:t>Survey</a:t>
                      </a:r>
                    </a:p>
                  </a:txBody>
                  <a:tcPr marL="9525" marR="9525" marT="9525" marB="0" anchor="b">
                    <a:lnL>
                      <a:noFill/>
                    </a:lnL>
                    <a:lnR>
                      <a:noFill/>
                    </a:lnR>
                    <a:lnT>
                      <a:noFill/>
                    </a:lnT>
                    <a:lnB>
                      <a:noFill/>
                    </a:lnB>
                  </a:tcPr>
                </a:tc>
                <a:tc>
                  <a:txBody>
                    <a:bodyPr/>
                    <a:lstStyle/>
                    <a:p>
                      <a:pPr algn="ctr" fontAlgn="b"/>
                      <a:r>
                        <a:rPr lang="en-US" sz="1700" b="0" i="0" u="none" strike="noStrike">
                          <a:solidFill>
                            <a:srgbClr val="000000"/>
                          </a:solidFill>
                          <a:effectLst/>
                          <a:latin typeface="Calibri" panose="020F0502020204030204" pitchFamily="34" charset="0"/>
                        </a:rPr>
                        <a:t>-3.78</a:t>
                      </a:r>
                    </a:p>
                  </a:txBody>
                  <a:tcPr marL="9525" marR="9525" marT="9525" marB="0" anchor="b">
                    <a:lnL>
                      <a:noFill/>
                    </a:lnL>
                    <a:lnR>
                      <a:noFill/>
                    </a:lnR>
                    <a:lnT>
                      <a:noFill/>
                    </a:lnT>
                    <a:lnB>
                      <a:noFill/>
                    </a:lnB>
                    <a:solidFill>
                      <a:schemeClr val="accent4">
                        <a:lumMod val="40000"/>
                        <a:lumOff val="60000"/>
                      </a:schemeClr>
                    </a:solidFill>
                  </a:tcPr>
                </a:tc>
                <a:tc>
                  <a:txBody>
                    <a:bodyPr/>
                    <a:lstStyle/>
                    <a:p>
                      <a:pPr algn="ctr" fontAlgn="b"/>
                      <a:r>
                        <a:rPr lang="en-US" sz="1700" b="0" i="0" u="none" strike="noStrike">
                          <a:solidFill>
                            <a:srgbClr val="000000"/>
                          </a:solidFill>
                          <a:effectLst/>
                          <a:latin typeface="Calibri" panose="020F0502020204030204" pitchFamily="34" charset="0"/>
                        </a:rPr>
                        <a:t>-6.80</a:t>
                      </a:r>
                    </a:p>
                  </a:txBody>
                  <a:tcPr marL="9525" marR="9525" marT="9525" marB="0" anchor="b">
                    <a:lnL>
                      <a:noFill/>
                    </a:lnL>
                    <a:lnR>
                      <a:noFill/>
                    </a:lnR>
                    <a:lnT>
                      <a:noFill/>
                    </a:lnT>
                    <a:lnB>
                      <a:noFill/>
                    </a:lnB>
                    <a:solidFill>
                      <a:schemeClr val="accent4">
                        <a:lumMod val="40000"/>
                        <a:lumOff val="60000"/>
                      </a:schemeClr>
                    </a:solidFill>
                  </a:tcPr>
                </a:tc>
                <a:tc>
                  <a:txBody>
                    <a:bodyPr/>
                    <a:lstStyle/>
                    <a:p>
                      <a:pPr algn="ctr" fontAlgn="b"/>
                      <a:r>
                        <a:rPr lang="en-US" sz="1700" b="0" i="0" u="none" strike="noStrike">
                          <a:solidFill>
                            <a:srgbClr val="000000"/>
                          </a:solidFill>
                          <a:effectLst/>
                          <a:latin typeface="Calibri" panose="020F0502020204030204" pitchFamily="34" charset="0"/>
                        </a:rPr>
                        <a:t>-8.03</a:t>
                      </a:r>
                    </a:p>
                  </a:txBody>
                  <a:tcPr marL="9525" marR="9525" marT="9525" marB="0" anchor="b">
                    <a:lnL>
                      <a:noFill/>
                    </a:lnL>
                    <a:lnR>
                      <a:noFill/>
                    </a:lnR>
                    <a:lnT>
                      <a:noFill/>
                    </a:lnT>
                    <a:lnB>
                      <a:noFill/>
                    </a:lnB>
                    <a:solidFill>
                      <a:schemeClr val="accent4">
                        <a:lumMod val="40000"/>
                        <a:lumOff val="60000"/>
                      </a:schemeClr>
                    </a:solidFill>
                  </a:tcPr>
                </a:tc>
                <a:extLst>
                  <a:ext uri="{0D108BD9-81ED-4DB2-BD59-A6C34878D82A}">
                    <a16:rowId xmlns:a16="http://schemas.microsoft.com/office/drawing/2014/main" val="4216117755"/>
                  </a:ext>
                </a:extLst>
              </a:tr>
              <a:tr h="190500">
                <a:tc>
                  <a:txBody>
                    <a:bodyPr/>
                    <a:lstStyle/>
                    <a:p>
                      <a:pPr algn="l" fontAlgn="b"/>
                      <a:r>
                        <a:rPr lang="en-US" sz="1700" b="0" i="0" u="none" strike="noStrike">
                          <a:solidFill>
                            <a:srgbClr val="000000"/>
                          </a:solidFill>
                          <a:effectLst/>
                          <a:latin typeface="Calibri" panose="020F0502020204030204" pitchFamily="34" charset="0"/>
                        </a:rPr>
                        <a:t>Length_comp</a:t>
                      </a:r>
                    </a:p>
                  </a:txBody>
                  <a:tcPr marL="9525" marR="9525" marT="9525" marB="0" anchor="b">
                    <a:lnL>
                      <a:noFill/>
                    </a:lnL>
                    <a:lnR>
                      <a:noFill/>
                    </a:lnR>
                    <a:lnT>
                      <a:noFill/>
                    </a:lnT>
                    <a:lnB>
                      <a:noFill/>
                    </a:lnB>
                  </a:tcPr>
                </a:tc>
                <a:tc>
                  <a:txBody>
                    <a:bodyPr/>
                    <a:lstStyle/>
                    <a:p>
                      <a:pPr algn="ctr" fontAlgn="b"/>
                      <a:r>
                        <a:rPr lang="en-US" sz="1700" b="0" i="0" u="none" strike="noStrike">
                          <a:solidFill>
                            <a:srgbClr val="000000"/>
                          </a:solidFill>
                          <a:effectLst/>
                          <a:latin typeface="Calibri" panose="020F0502020204030204" pitchFamily="34" charset="0"/>
                        </a:rPr>
                        <a:t>1868.43</a:t>
                      </a:r>
                    </a:p>
                  </a:txBody>
                  <a:tcPr marL="9525" marR="9525" marT="9525" marB="0" anchor="b">
                    <a:lnL>
                      <a:noFill/>
                    </a:lnL>
                    <a:lnR>
                      <a:noFill/>
                    </a:lnR>
                    <a:lnT>
                      <a:noFill/>
                    </a:lnT>
                    <a:lnB>
                      <a:noFill/>
                    </a:lnB>
                    <a:solidFill>
                      <a:schemeClr val="accent4">
                        <a:lumMod val="40000"/>
                        <a:lumOff val="60000"/>
                      </a:schemeClr>
                    </a:solidFill>
                  </a:tcPr>
                </a:tc>
                <a:tc>
                  <a:txBody>
                    <a:bodyPr/>
                    <a:lstStyle/>
                    <a:p>
                      <a:pPr algn="ctr" fontAlgn="b"/>
                      <a:r>
                        <a:rPr lang="en-US" sz="1700" b="0" i="0" u="none" strike="noStrike">
                          <a:solidFill>
                            <a:srgbClr val="000000"/>
                          </a:solidFill>
                          <a:effectLst/>
                          <a:latin typeface="Calibri" panose="020F0502020204030204" pitchFamily="34" charset="0"/>
                        </a:rPr>
                        <a:t>1704.53</a:t>
                      </a:r>
                    </a:p>
                  </a:txBody>
                  <a:tcPr marL="9525" marR="9525" marT="9525" marB="0" anchor="b">
                    <a:lnL>
                      <a:noFill/>
                    </a:lnL>
                    <a:lnR>
                      <a:noFill/>
                    </a:lnR>
                    <a:lnT>
                      <a:noFill/>
                    </a:lnT>
                    <a:lnB>
                      <a:noFill/>
                    </a:lnB>
                    <a:solidFill>
                      <a:schemeClr val="accent4">
                        <a:lumMod val="40000"/>
                        <a:lumOff val="60000"/>
                      </a:schemeClr>
                    </a:solidFill>
                  </a:tcPr>
                </a:tc>
                <a:tc>
                  <a:txBody>
                    <a:bodyPr/>
                    <a:lstStyle/>
                    <a:p>
                      <a:pPr algn="ctr" fontAlgn="b"/>
                      <a:r>
                        <a:rPr lang="en-US" sz="1700" b="0" i="0" u="none" strike="noStrike" dirty="0">
                          <a:solidFill>
                            <a:srgbClr val="000000"/>
                          </a:solidFill>
                          <a:effectLst/>
                          <a:latin typeface="Calibri" panose="020F0502020204030204" pitchFamily="34" charset="0"/>
                        </a:rPr>
                        <a:t>1697.31</a:t>
                      </a:r>
                    </a:p>
                  </a:txBody>
                  <a:tcPr marL="9525" marR="9525" marT="9525" marB="0" anchor="b">
                    <a:lnL>
                      <a:noFill/>
                    </a:lnL>
                    <a:lnR>
                      <a:noFill/>
                    </a:lnR>
                    <a:lnT>
                      <a:noFill/>
                    </a:lnT>
                    <a:lnB>
                      <a:noFill/>
                    </a:lnB>
                    <a:solidFill>
                      <a:schemeClr val="accent4">
                        <a:lumMod val="40000"/>
                        <a:lumOff val="60000"/>
                      </a:schemeClr>
                    </a:solidFill>
                  </a:tcPr>
                </a:tc>
                <a:extLst>
                  <a:ext uri="{0D108BD9-81ED-4DB2-BD59-A6C34878D82A}">
                    <a16:rowId xmlns:a16="http://schemas.microsoft.com/office/drawing/2014/main" val="1564687106"/>
                  </a:ext>
                </a:extLst>
              </a:tr>
              <a:tr h="190500">
                <a:tc>
                  <a:txBody>
                    <a:bodyPr/>
                    <a:lstStyle/>
                    <a:p>
                      <a:pPr algn="l" fontAlgn="b"/>
                      <a:r>
                        <a:rPr lang="en-US" sz="1700" b="0" i="0" u="none" strike="noStrike">
                          <a:solidFill>
                            <a:srgbClr val="000000"/>
                          </a:solidFill>
                          <a:effectLst/>
                          <a:latin typeface="Calibri" panose="020F0502020204030204" pitchFamily="34" charset="0"/>
                        </a:rPr>
                        <a:t>Age_comp</a:t>
                      </a:r>
                    </a:p>
                  </a:txBody>
                  <a:tcPr marL="9525" marR="9525" marT="9525" marB="0" anchor="b">
                    <a:lnL>
                      <a:noFill/>
                    </a:lnL>
                    <a:lnR>
                      <a:noFill/>
                    </a:lnR>
                    <a:lnT>
                      <a:noFill/>
                    </a:lnT>
                    <a:lnB>
                      <a:noFill/>
                    </a:lnB>
                  </a:tcPr>
                </a:tc>
                <a:tc>
                  <a:txBody>
                    <a:bodyPr/>
                    <a:lstStyle/>
                    <a:p>
                      <a:pPr algn="ctr" fontAlgn="b"/>
                      <a:r>
                        <a:rPr lang="en-US" sz="1700" b="0" i="0" u="none" strike="noStrike">
                          <a:solidFill>
                            <a:srgbClr val="000000"/>
                          </a:solidFill>
                          <a:effectLst/>
                          <a:latin typeface="Calibri" panose="020F0502020204030204" pitchFamily="34" charset="0"/>
                        </a:rPr>
                        <a:t>1180.16</a:t>
                      </a:r>
                    </a:p>
                  </a:txBody>
                  <a:tcPr marL="9525" marR="9525" marT="9525" marB="0" anchor="b">
                    <a:lnL>
                      <a:noFill/>
                    </a:lnL>
                    <a:lnR>
                      <a:noFill/>
                    </a:lnR>
                    <a:lnT>
                      <a:noFill/>
                    </a:lnT>
                    <a:lnB>
                      <a:noFill/>
                    </a:lnB>
                    <a:solidFill>
                      <a:schemeClr val="accent4">
                        <a:lumMod val="40000"/>
                        <a:lumOff val="60000"/>
                      </a:schemeClr>
                    </a:solidFill>
                  </a:tcPr>
                </a:tc>
                <a:tc>
                  <a:txBody>
                    <a:bodyPr/>
                    <a:lstStyle/>
                    <a:p>
                      <a:pPr algn="ctr" fontAlgn="b"/>
                      <a:r>
                        <a:rPr lang="en-US" sz="1700" b="0" i="0" u="none" strike="noStrike">
                          <a:solidFill>
                            <a:srgbClr val="000000"/>
                          </a:solidFill>
                          <a:effectLst/>
                          <a:latin typeface="Calibri" panose="020F0502020204030204" pitchFamily="34" charset="0"/>
                        </a:rPr>
                        <a:t>1100.23</a:t>
                      </a:r>
                    </a:p>
                  </a:txBody>
                  <a:tcPr marL="9525" marR="9525" marT="9525" marB="0" anchor="b">
                    <a:lnL>
                      <a:noFill/>
                    </a:lnL>
                    <a:lnR>
                      <a:noFill/>
                    </a:lnR>
                    <a:lnT>
                      <a:noFill/>
                    </a:lnT>
                    <a:lnB>
                      <a:noFill/>
                    </a:lnB>
                    <a:solidFill>
                      <a:schemeClr val="accent4">
                        <a:lumMod val="40000"/>
                        <a:lumOff val="60000"/>
                      </a:schemeClr>
                    </a:solidFill>
                  </a:tcPr>
                </a:tc>
                <a:tc>
                  <a:txBody>
                    <a:bodyPr/>
                    <a:lstStyle/>
                    <a:p>
                      <a:pPr algn="ctr" fontAlgn="b"/>
                      <a:r>
                        <a:rPr lang="en-US" sz="1700" b="0" i="0" u="none" strike="noStrike" dirty="0">
                          <a:solidFill>
                            <a:srgbClr val="000000"/>
                          </a:solidFill>
                          <a:effectLst/>
                          <a:latin typeface="Calibri" panose="020F0502020204030204" pitchFamily="34" charset="0"/>
                        </a:rPr>
                        <a:t>1030.48</a:t>
                      </a:r>
                    </a:p>
                  </a:txBody>
                  <a:tcPr marL="9525" marR="9525" marT="9525" marB="0" anchor="b">
                    <a:lnL>
                      <a:noFill/>
                    </a:lnL>
                    <a:lnR>
                      <a:noFill/>
                    </a:lnR>
                    <a:lnT>
                      <a:noFill/>
                    </a:lnT>
                    <a:lnB>
                      <a:noFill/>
                    </a:lnB>
                    <a:solidFill>
                      <a:schemeClr val="accent4">
                        <a:lumMod val="40000"/>
                        <a:lumOff val="60000"/>
                      </a:schemeClr>
                    </a:solidFill>
                  </a:tcPr>
                </a:tc>
                <a:extLst>
                  <a:ext uri="{0D108BD9-81ED-4DB2-BD59-A6C34878D82A}">
                    <a16:rowId xmlns:a16="http://schemas.microsoft.com/office/drawing/2014/main" val="394446265"/>
                  </a:ext>
                </a:extLst>
              </a:tr>
              <a:tr h="190500">
                <a:tc>
                  <a:txBody>
                    <a:bodyPr/>
                    <a:lstStyle/>
                    <a:p>
                      <a:pPr algn="l" fontAlgn="b"/>
                      <a:r>
                        <a:rPr lang="en-US" sz="1700" b="0" i="0" u="none" strike="noStrike">
                          <a:solidFill>
                            <a:srgbClr val="000000"/>
                          </a:solidFill>
                          <a:effectLst/>
                          <a:latin typeface="Calibri" panose="020F0502020204030204" pitchFamily="34" charset="0"/>
                        </a:rPr>
                        <a:t>Recruitment</a:t>
                      </a:r>
                    </a:p>
                  </a:txBody>
                  <a:tcPr marL="9525" marR="9525" marT="9525" marB="0" anchor="b">
                    <a:lnL>
                      <a:noFill/>
                    </a:lnL>
                    <a:lnR>
                      <a:noFill/>
                    </a:lnR>
                    <a:lnT>
                      <a:noFill/>
                    </a:lnT>
                    <a:lnB>
                      <a:noFill/>
                    </a:lnB>
                  </a:tcPr>
                </a:tc>
                <a:tc>
                  <a:txBody>
                    <a:bodyPr/>
                    <a:lstStyle/>
                    <a:p>
                      <a:pPr algn="ctr" fontAlgn="b"/>
                      <a:r>
                        <a:rPr lang="en-US" sz="1700" b="0" i="0" u="none" strike="noStrike">
                          <a:solidFill>
                            <a:srgbClr val="000000"/>
                          </a:solidFill>
                          <a:effectLst/>
                          <a:latin typeface="Calibri" panose="020F0502020204030204" pitchFamily="34" charset="0"/>
                        </a:rPr>
                        <a:t>-4.86</a:t>
                      </a:r>
                    </a:p>
                  </a:txBody>
                  <a:tcPr marL="9525" marR="9525" marT="9525" marB="0" anchor="b">
                    <a:lnL>
                      <a:noFill/>
                    </a:lnL>
                    <a:lnR>
                      <a:noFill/>
                    </a:lnR>
                    <a:lnT>
                      <a:noFill/>
                    </a:lnT>
                    <a:lnB>
                      <a:noFill/>
                    </a:lnB>
                  </a:tcPr>
                </a:tc>
                <a:tc>
                  <a:txBody>
                    <a:bodyPr/>
                    <a:lstStyle/>
                    <a:p>
                      <a:pPr algn="ctr" fontAlgn="b"/>
                      <a:r>
                        <a:rPr lang="en-US" sz="1700" b="0" i="0" u="none" strike="noStrike">
                          <a:solidFill>
                            <a:srgbClr val="000000"/>
                          </a:solidFill>
                          <a:effectLst/>
                          <a:latin typeface="Calibri" panose="020F0502020204030204" pitchFamily="34" charset="0"/>
                        </a:rPr>
                        <a:t>-2.55</a:t>
                      </a:r>
                    </a:p>
                  </a:txBody>
                  <a:tcPr marL="9525" marR="9525" marT="9525" marB="0" anchor="b">
                    <a:lnL>
                      <a:noFill/>
                    </a:lnL>
                    <a:lnR>
                      <a:noFill/>
                    </a:lnR>
                    <a:lnT>
                      <a:noFill/>
                    </a:lnT>
                    <a:lnB>
                      <a:noFill/>
                    </a:lnB>
                  </a:tcPr>
                </a:tc>
                <a:tc>
                  <a:txBody>
                    <a:bodyPr/>
                    <a:lstStyle/>
                    <a:p>
                      <a:pPr algn="ctr" fontAlgn="b"/>
                      <a:r>
                        <a:rPr lang="en-US" sz="1700" b="0" i="0" u="none" strike="noStrike">
                          <a:solidFill>
                            <a:srgbClr val="000000"/>
                          </a:solidFill>
                          <a:effectLst/>
                          <a:latin typeface="Calibri" panose="020F0502020204030204" pitchFamily="34" charset="0"/>
                        </a:rPr>
                        <a:t>-2.96</a:t>
                      </a:r>
                    </a:p>
                  </a:txBody>
                  <a:tcPr marL="9525" marR="9525" marT="9525" marB="0" anchor="b">
                    <a:lnL>
                      <a:noFill/>
                    </a:lnL>
                    <a:lnR>
                      <a:noFill/>
                    </a:lnR>
                    <a:lnT>
                      <a:noFill/>
                    </a:lnT>
                    <a:lnB>
                      <a:noFill/>
                    </a:lnB>
                  </a:tcPr>
                </a:tc>
                <a:extLst>
                  <a:ext uri="{0D108BD9-81ED-4DB2-BD59-A6C34878D82A}">
                    <a16:rowId xmlns:a16="http://schemas.microsoft.com/office/drawing/2014/main" val="2707369257"/>
                  </a:ext>
                </a:extLst>
              </a:tr>
              <a:tr h="190500">
                <a:tc>
                  <a:txBody>
                    <a:bodyPr/>
                    <a:lstStyle/>
                    <a:p>
                      <a:pPr algn="l" fontAlgn="b"/>
                      <a:r>
                        <a:rPr lang="en-US" sz="1700" b="0" i="0" u="none" strike="noStrike">
                          <a:solidFill>
                            <a:srgbClr val="000000"/>
                          </a:solidFill>
                          <a:effectLst/>
                          <a:latin typeface="Calibri" panose="020F0502020204030204" pitchFamily="34" charset="0"/>
                        </a:rPr>
                        <a:t>InitEQ_Regime</a:t>
                      </a:r>
                    </a:p>
                  </a:txBody>
                  <a:tcPr marL="9525" marR="9525" marT="9525" marB="0" anchor="b">
                    <a:lnL>
                      <a:noFill/>
                    </a:lnL>
                    <a:lnR>
                      <a:noFill/>
                    </a:lnR>
                    <a:lnT>
                      <a:noFill/>
                    </a:lnT>
                    <a:lnB>
                      <a:noFill/>
                    </a:lnB>
                  </a:tcPr>
                </a:tc>
                <a:tc>
                  <a:txBody>
                    <a:bodyPr/>
                    <a:lstStyle/>
                    <a:p>
                      <a:pPr algn="ctr" fontAlgn="b"/>
                      <a:r>
                        <a:rPr lang="en-US" sz="1700" b="0" i="0" u="none" strike="noStrike">
                          <a:solidFill>
                            <a:srgbClr val="000000"/>
                          </a:solidFill>
                          <a:effectLst/>
                          <a:latin typeface="Calibri" panose="020F0502020204030204" pitchFamily="34" charset="0"/>
                        </a:rPr>
                        <a:t>3.10</a:t>
                      </a:r>
                    </a:p>
                  </a:txBody>
                  <a:tcPr marL="9525" marR="9525" marT="9525" marB="0" anchor="b">
                    <a:lnL>
                      <a:noFill/>
                    </a:lnL>
                    <a:lnR>
                      <a:noFill/>
                    </a:lnR>
                    <a:lnT>
                      <a:noFill/>
                    </a:lnT>
                    <a:lnB>
                      <a:noFill/>
                    </a:lnB>
                  </a:tcPr>
                </a:tc>
                <a:tc>
                  <a:txBody>
                    <a:bodyPr/>
                    <a:lstStyle/>
                    <a:p>
                      <a:pPr algn="ctr" fontAlgn="b"/>
                      <a:r>
                        <a:rPr lang="en-US" sz="1700" b="0" i="0" u="none" strike="noStrike">
                          <a:solidFill>
                            <a:srgbClr val="000000"/>
                          </a:solidFill>
                          <a:effectLst/>
                          <a:latin typeface="Calibri" panose="020F0502020204030204" pitchFamily="34" charset="0"/>
                        </a:rPr>
                        <a:t>3.16</a:t>
                      </a:r>
                    </a:p>
                  </a:txBody>
                  <a:tcPr marL="9525" marR="9525" marT="9525" marB="0" anchor="b">
                    <a:lnL>
                      <a:noFill/>
                    </a:lnL>
                    <a:lnR>
                      <a:noFill/>
                    </a:lnR>
                    <a:lnT>
                      <a:noFill/>
                    </a:lnT>
                    <a:lnB>
                      <a:noFill/>
                    </a:lnB>
                  </a:tcPr>
                </a:tc>
                <a:tc>
                  <a:txBody>
                    <a:bodyPr/>
                    <a:lstStyle/>
                    <a:p>
                      <a:pPr algn="ctr" fontAlgn="b"/>
                      <a:r>
                        <a:rPr lang="en-US" sz="1700" b="0" i="0" u="none" strike="noStrike">
                          <a:solidFill>
                            <a:srgbClr val="000000"/>
                          </a:solidFill>
                          <a:effectLst/>
                          <a:latin typeface="Calibri" panose="020F0502020204030204" pitchFamily="34" charset="0"/>
                        </a:rPr>
                        <a:t>3.25</a:t>
                      </a:r>
                    </a:p>
                  </a:txBody>
                  <a:tcPr marL="9525" marR="9525" marT="9525" marB="0" anchor="b">
                    <a:lnL>
                      <a:noFill/>
                    </a:lnL>
                    <a:lnR>
                      <a:noFill/>
                    </a:lnR>
                    <a:lnT>
                      <a:noFill/>
                    </a:lnT>
                    <a:lnB>
                      <a:noFill/>
                    </a:lnB>
                  </a:tcPr>
                </a:tc>
                <a:extLst>
                  <a:ext uri="{0D108BD9-81ED-4DB2-BD59-A6C34878D82A}">
                    <a16:rowId xmlns:a16="http://schemas.microsoft.com/office/drawing/2014/main" val="3162932005"/>
                  </a:ext>
                </a:extLst>
              </a:tr>
              <a:tr h="190500">
                <a:tc>
                  <a:txBody>
                    <a:bodyPr/>
                    <a:lstStyle/>
                    <a:p>
                      <a:pPr algn="l" fontAlgn="b"/>
                      <a:r>
                        <a:rPr lang="en-US" sz="1700" b="0" i="0" u="none" strike="noStrike">
                          <a:solidFill>
                            <a:srgbClr val="000000"/>
                          </a:solidFill>
                          <a:effectLst/>
                          <a:latin typeface="Calibri" panose="020F0502020204030204" pitchFamily="34" charset="0"/>
                        </a:rPr>
                        <a:t>Forecast_Recruitment</a:t>
                      </a:r>
                    </a:p>
                  </a:txBody>
                  <a:tcPr marL="9525" marR="9525" marT="9525" marB="0" anchor="b">
                    <a:lnL>
                      <a:noFill/>
                    </a:lnL>
                    <a:lnR>
                      <a:noFill/>
                    </a:lnR>
                    <a:lnT>
                      <a:noFill/>
                    </a:lnT>
                    <a:lnB>
                      <a:noFill/>
                    </a:lnB>
                  </a:tcPr>
                </a:tc>
                <a:tc>
                  <a:txBody>
                    <a:bodyPr/>
                    <a:lstStyle/>
                    <a:p>
                      <a:pPr algn="ctr" fontAlgn="b"/>
                      <a:r>
                        <a:rPr lang="en-US" sz="1700" b="0" i="0" u="none" strike="noStrike">
                          <a:solidFill>
                            <a:srgbClr val="000000"/>
                          </a:solidFill>
                          <a:effectLst/>
                          <a:latin typeface="Calibri" panose="020F0502020204030204" pitchFamily="34" charset="0"/>
                        </a:rPr>
                        <a:t>0.41</a:t>
                      </a:r>
                    </a:p>
                  </a:txBody>
                  <a:tcPr marL="9525" marR="9525" marT="9525" marB="0" anchor="b">
                    <a:lnL>
                      <a:noFill/>
                    </a:lnL>
                    <a:lnR>
                      <a:noFill/>
                    </a:lnR>
                    <a:lnT>
                      <a:noFill/>
                    </a:lnT>
                    <a:lnB>
                      <a:noFill/>
                    </a:lnB>
                  </a:tcPr>
                </a:tc>
                <a:tc>
                  <a:txBody>
                    <a:bodyPr/>
                    <a:lstStyle/>
                    <a:p>
                      <a:pPr algn="ctr" fontAlgn="b"/>
                      <a:r>
                        <a:rPr lang="en-US" sz="1700" b="0" i="0" u="none" strike="noStrike">
                          <a:solidFill>
                            <a:srgbClr val="000000"/>
                          </a:solidFill>
                          <a:effectLst/>
                          <a:latin typeface="Calibri" panose="020F0502020204030204" pitchFamily="34" charset="0"/>
                        </a:rPr>
                        <a:t>--</a:t>
                      </a:r>
                    </a:p>
                  </a:txBody>
                  <a:tcPr marL="9525" marR="9525" marT="9525" marB="0" anchor="b">
                    <a:lnL>
                      <a:noFill/>
                    </a:lnL>
                    <a:lnR>
                      <a:noFill/>
                    </a:lnR>
                    <a:lnT>
                      <a:noFill/>
                    </a:lnT>
                    <a:lnB>
                      <a:noFill/>
                    </a:lnB>
                  </a:tcPr>
                </a:tc>
                <a:tc>
                  <a:txBody>
                    <a:bodyPr/>
                    <a:lstStyle/>
                    <a:p>
                      <a:pPr algn="ctr" fontAlgn="b"/>
                      <a:r>
                        <a:rPr lang="en-US" sz="1700" b="0" i="0" u="none" strike="noStrike">
                          <a:solidFill>
                            <a:srgbClr val="000000"/>
                          </a:solidFill>
                          <a:effectLst/>
                          <a:latin typeface="Calibri" panose="020F0502020204030204" pitchFamily="34" charset="0"/>
                        </a:rPr>
                        <a:t>--</a:t>
                      </a:r>
                    </a:p>
                  </a:txBody>
                  <a:tcPr marL="9525" marR="9525" marT="9525" marB="0" anchor="b">
                    <a:lnL>
                      <a:noFill/>
                    </a:lnL>
                    <a:lnR>
                      <a:noFill/>
                    </a:lnR>
                    <a:lnT>
                      <a:noFill/>
                    </a:lnT>
                    <a:lnB>
                      <a:noFill/>
                    </a:lnB>
                  </a:tcPr>
                </a:tc>
                <a:extLst>
                  <a:ext uri="{0D108BD9-81ED-4DB2-BD59-A6C34878D82A}">
                    <a16:rowId xmlns:a16="http://schemas.microsoft.com/office/drawing/2014/main" val="3681126197"/>
                  </a:ext>
                </a:extLst>
              </a:tr>
              <a:tr h="190500">
                <a:tc>
                  <a:txBody>
                    <a:bodyPr/>
                    <a:lstStyle/>
                    <a:p>
                      <a:pPr algn="l" fontAlgn="b"/>
                      <a:r>
                        <a:rPr lang="en-US" sz="1700" b="0" i="0" u="none" strike="noStrike">
                          <a:solidFill>
                            <a:srgbClr val="000000"/>
                          </a:solidFill>
                          <a:effectLst/>
                          <a:latin typeface="Calibri" panose="020F0502020204030204" pitchFamily="34" charset="0"/>
                        </a:rPr>
                        <a:t>Parm_priors</a:t>
                      </a:r>
                    </a:p>
                  </a:txBody>
                  <a:tcPr marL="9525" marR="9525" marT="9525" marB="0" anchor="b">
                    <a:lnL>
                      <a:noFill/>
                    </a:lnL>
                    <a:lnR>
                      <a:noFill/>
                    </a:lnR>
                    <a:lnT>
                      <a:noFill/>
                    </a:lnT>
                    <a:lnB>
                      <a:noFill/>
                    </a:lnB>
                  </a:tcPr>
                </a:tc>
                <a:tc>
                  <a:txBody>
                    <a:bodyPr/>
                    <a:lstStyle/>
                    <a:p>
                      <a:pPr algn="ctr" fontAlgn="b"/>
                      <a:r>
                        <a:rPr lang="en-US" sz="1700" b="0" i="0" u="none" strike="noStrike">
                          <a:solidFill>
                            <a:srgbClr val="000000"/>
                          </a:solidFill>
                          <a:effectLst/>
                          <a:latin typeface="Calibri" panose="020F0502020204030204" pitchFamily="34" charset="0"/>
                        </a:rPr>
                        <a:t>1.02</a:t>
                      </a:r>
                    </a:p>
                  </a:txBody>
                  <a:tcPr marL="9525" marR="9525" marT="9525" marB="0" anchor="b">
                    <a:lnL>
                      <a:noFill/>
                    </a:lnL>
                    <a:lnR>
                      <a:noFill/>
                    </a:lnR>
                    <a:lnT>
                      <a:noFill/>
                    </a:lnT>
                    <a:lnB>
                      <a:noFill/>
                    </a:lnB>
                  </a:tcPr>
                </a:tc>
                <a:tc>
                  <a:txBody>
                    <a:bodyPr/>
                    <a:lstStyle/>
                    <a:p>
                      <a:pPr algn="ctr" fontAlgn="b"/>
                      <a:r>
                        <a:rPr lang="en-US" sz="1700" b="0" i="0" u="none" strike="noStrike">
                          <a:solidFill>
                            <a:srgbClr val="000000"/>
                          </a:solidFill>
                          <a:effectLst/>
                          <a:latin typeface="Calibri" panose="020F0502020204030204" pitchFamily="34" charset="0"/>
                        </a:rPr>
                        <a:t>1.14</a:t>
                      </a:r>
                    </a:p>
                  </a:txBody>
                  <a:tcPr marL="9525" marR="9525" marT="9525" marB="0" anchor="b">
                    <a:lnL>
                      <a:noFill/>
                    </a:lnL>
                    <a:lnR>
                      <a:noFill/>
                    </a:lnR>
                    <a:lnT>
                      <a:noFill/>
                    </a:lnT>
                    <a:lnB>
                      <a:noFill/>
                    </a:lnB>
                  </a:tcPr>
                </a:tc>
                <a:tc>
                  <a:txBody>
                    <a:bodyPr/>
                    <a:lstStyle/>
                    <a:p>
                      <a:pPr algn="ctr" fontAlgn="b"/>
                      <a:r>
                        <a:rPr lang="en-US" sz="1700" b="0" i="0" u="none" strike="noStrike">
                          <a:solidFill>
                            <a:srgbClr val="000000"/>
                          </a:solidFill>
                          <a:effectLst/>
                          <a:latin typeface="Calibri" panose="020F0502020204030204" pitchFamily="34" charset="0"/>
                        </a:rPr>
                        <a:t>1.15</a:t>
                      </a:r>
                    </a:p>
                  </a:txBody>
                  <a:tcPr marL="9525" marR="9525" marT="9525" marB="0" anchor="b">
                    <a:lnL>
                      <a:noFill/>
                    </a:lnL>
                    <a:lnR>
                      <a:noFill/>
                    </a:lnR>
                    <a:lnT>
                      <a:noFill/>
                    </a:lnT>
                    <a:lnB>
                      <a:noFill/>
                    </a:lnB>
                  </a:tcPr>
                </a:tc>
                <a:extLst>
                  <a:ext uri="{0D108BD9-81ED-4DB2-BD59-A6C34878D82A}">
                    <a16:rowId xmlns:a16="http://schemas.microsoft.com/office/drawing/2014/main" val="1831055556"/>
                  </a:ext>
                </a:extLst>
              </a:tr>
              <a:tr h="190500">
                <a:tc>
                  <a:txBody>
                    <a:bodyPr/>
                    <a:lstStyle/>
                    <a:p>
                      <a:pPr algn="l" fontAlgn="b"/>
                      <a:r>
                        <a:rPr lang="en-US" sz="1700" b="0" i="0" u="none" strike="noStrike">
                          <a:solidFill>
                            <a:srgbClr val="000000"/>
                          </a:solidFill>
                          <a:effectLst/>
                          <a:latin typeface="Calibri" panose="020F0502020204030204" pitchFamily="34" charset="0"/>
                        </a:rPr>
                        <a:t>Parm_softbounds</a:t>
                      </a:r>
                    </a:p>
                  </a:txBody>
                  <a:tcPr marL="9525" marR="9525" marT="9525" marB="0" anchor="b">
                    <a:lnL>
                      <a:noFill/>
                    </a:lnL>
                    <a:lnR>
                      <a:noFill/>
                    </a:lnR>
                    <a:lnT>
                      <a:noFill/>
                    </a:lnT>
                    <a:lnB>
                      <a:noFill/>
                    </a:lnB>
                  </a:tcPr>
                </a:tc>
                <a:tc>
                  <a:txBody>
                    <a:bodyPr/>
                    <a:lstStyle/>
                    <a:p>
                      <a:pPr algn="ctr" fontAlgn="b"/>
                      <a:r>
                        <a:rPr lang="en-US" sz="1700" b="0" i="0" u="none" strike="noStrike">
                          <a:solidFill>
                            <a:srgbClr val="000000"/>
                          </a:solidFill>
                          <a:effectLst/>
                          <a:latin typeface="Calibri" panose="020F0502020204030204" pitchFamily="34" charset="0"/>
                        </a:rPr>
                        <a:t>0.01</a:t>
                      </a:r>
                    </a:p>
                  </a:txBody>
                  <a:tcPr marL="9525" marR="9525" marT="9525" marB="0" anchor="b">
                    <a:lnL>
                      <a:noFill/>
                    </a:lnL>
                    <a:lnR>
                      <a:noFill/>
                    </a:lnR>
                    <a:lnT>
                      <a:noFill/>
                    </a:lnT>
                    <a:lnB>
                      <a:noFill/>
                    </a:lnB>
                  </a:tcPr>
                </a:tc>
                <a:tc>
                  <a:txBody>
                    <a:bodyPr/>
                    <a:lstStyle/>
                    <a:p>
                      <a:pPr algn="ctr" fontAlgn="b"/>
                      <a:r>
                        <a:rPr lang="en-US" sz="1700" b="0" i="0" u="none" strike="noStrike">
                          <a:solidFill>
                            <a:srgbClr val="000000"/>
                          </a:solidFill>
                          <a:effectLst/>
                          <a:latin typeface="Calibri" panose="020F0502020204030204" pitchFamily="34" charset="0"/>
                        </a:rPr>
                        <a:t>0.01</a:t>
                      </a:r>
                    </a:p>
                  </a:txBody>
                  <a:tcPr marL="9525" marR="9525" marT="9525" marB="0" anchor="b">
                    <a:lnL>
                      <a:noFill/>
                    </a:lnL>
                    <a:lnR>
                      <a:noFill/>
                    </a:lnR>
                    <a:lnT>
                      <a:noFill/>
                    </a:lnT>
                    <a:lnB>
                      <a:noFill/>
                    </a:lnB>
                  </a:tcPr>
                </a:tc>
                <a:tc>
                  <a:txBody>
                    <a:bodyPr/>
                    <a:lstStyle/>
                    <a:p>
                      <a:pPr algn="ctr" fontAlgn="b"/>
                      <a:r>
                        <a:rPr lang="en-US" sz="1700" b="0" i="0" u="none" strike="noStrike">
                          <a:solidFill>
                            <a:srgbClr val="000000"/>
                          </a:solidFill>
                          <a:effectLst/>
                          <a:latin typeface="Calibri" panose="020F0502020204030204" pitchFamily="34" charset="0"/>
                        </a:rPr>
                        <a:t>0.01</a:t>
                      </a:r>
                    </a:p>
                  </a:txBody>
                  <a:tcPr marL="9525" marR="9525" marT="9525" marB="0" anchor="b">
                    <a:lnL>
                      <a:noFill/>
                    </a:lnL>
                    <a:lnR>
                      <a:noFill/>
                    </a:lnR>
                    <a:lnT>
                      <a:noFill/>
                    </a:lnT>
                    <a:lnB>
                      <a:noFill/>
                    </a:lnB>
                  </a:tcPr>
                </a:tc>
                <a:extLst>
                  <a:ext uri="{0D108BD9-81ED-4DB2-BD59-A6C34878D82A}">
                    <a16:rowId xmlns:a16="http://schemas.microsoft.com/office/drawing/2014/main" val="2793493612"/>
                  </a:ext>
                </a:extLst>
              </a:tr>
              <a:tr h="190500">
                <a:tc>
                  <a:txBody>
                    <a:bodyPr/>
                    <a:lstStyle/>
                    <a:p>
                      <a:pPr algn="l" fontAlgn="b"/>
                      <a:r>
                        <a:rPr lang="en-US" sz="1700" b="0" i="0" u="none" strike="noStrike">
                          <a:solidFill>
                            <a:srgbClr val="000000"/>
                          </a:solidFill>
                          <a:effectLst/>
                          <a:latin typeface="Calibri" panose="020F0502020204030204" pitchFamily="34" charset="0"/>
                        </a:rPr>
                        <a:t>Parm_devs</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ctr" fontAlgn="b"/>
                      <a:r>
                        <a:rPr lang="en-US" sz="1700" b="0" i="0" u="none" strike="noStrike">
                          <a:solidFill>
                            <a:srgbClr val="000000"/>
                          </a:solidFill>
                          <a:effectLst/>
                          <a:latin typeface="Calibri" panose="020F0502020204030204" pitchFamily="34" charset="0"/>
                        </a:rPr>
                        <a:t>6.50</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ctr" fontAlgn="b"/>
                      <a:r>
                        <a:rPr lang="en-US" sz="1700" b="0" i="0" u="none" strike="noStrike">
                          <a:solidFill>
                            <a:srgbClr val="000000"/>
                          </a:solidFill>
                          <a:effectLst/>
                          <a:latin typeface="Calibri" panose="020F0502020204030204" pitchFamily="34" charset="0"/>
                        </a:rPr>
                        <a:t>6.08</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ctr" fontAlgn="b"/>
                      <a:r>
                        <a:rPr lang="en-US" sz="1700" b="0" i="0" u="none" strike="noStrike" dirty="0">
                          <a:solidFill>
                            <a:srgbClr val="000000"/>
                          </a:solidFill>
                          <a:effectLst/>
                          <a:latin typeface="Calibri" panose="020F0502020204030204" pitchFamily="34" charset="0"/>
                        </a:rPr>
                        <a:t>6.04</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72933559"/>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4133387020"/>
              </p:ext>
            </p:extLst>
          </p:nvPr>
        </p:nvGraphicFramePr>
        <p:xfrm>
          <a:off x="6479339" y="4086517"/>
          <a:ext cx="3994149" cy="1986915"/>
        </p:xfrm>
        <a:graphic>
          <a:graphicData uri="http://schemas.openxmlformats.org/drawingml/2006/table">
            <a:tbl>
              <a:tblPr/>
              <a:tblGrid>
                <a:gridCol w="1200212">
                  <a:extLst>
                    <a:ext uri="{9D8B030D-6E8A-4147-A177-3AD203B41FA5}">
                      <a16:colId xmlns:a16="http://schemas.microsoft.com/office/drawing/2014/main" val="2763515385"/>
                    </a:ext>
                  </a:extLst>
                </a:gridCol>
                <a:gridCol w="1082159">
                  <a:extLst>
                    <a:ext uri="{9D8B030D-6E8A-4147-A177-3AD203B41FA5}">
                      <a16:colId xmlns:a16="http://schemas.microsoft.com/office/drawing/2014/main" val="3693967822"/>
                    </a:ext>
                  </a:extLst>
                </a:gridCol>
                <a:gridCol w="767349">
                  <a:extLst>
                    <a:ext uri="{9D8B030D-6E8A-4147-A177-3AD203B41FA5}">
                      <a16:colId xmlns:a16="http://schemas.microsoft.com/office/drawing/2014/main" val="3989330902"/>
                    </a:ext>
                  </a:extLst>
                </a:gridCol>
                <a:gridCol w="944429">
                  <a:extLst>
                    <a:ext uri="{9D8B030D-6E8A-4147-A177-3AD203B41FA5}">
                      <a16:colId xmlns:a16="http://schemas.microsoft.com/office/drawing/2014/main" val="1200315744"/>
                    </a:ext>
                  </a:extLst>
                </a:gridCol>
              </a:tblGrid>
              <a:tr h="190500">
                <a:tc>
                  <a:txBody>
                    <a:bodyPr/>
                    <a:lstStyle/>
                    <a:p>
                      <a:pPr algn="l" fontAlgn="b"/>
                      <a:r>
                        <a:rPr lang="en-US" sz="1800" b="0" i="0" u="none" strike="noStrike">
                          <a:solidFill>
                            <a:srgbClr val="000000"/>
                          </a:solidFill>
                          <a:effectLst/>
                          <a:latin typeface="Calibri" panose="020F0502020204030204" pitchFamily="34" charset="0"/>
                        </a:rPr>
                        <a:t>Parameter</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ctr" fontAlgn="b"/>
                      <a:r>
                        <a:rPr lang="en-US" sz="1800" b="0" i="0" u="none" strike="noStrike" dirty="0" smtClean="0">
                          <a:solidFill>
                            <a:srgbClr val="000000"/>
                          </a:solidFill>
                          <a:effectLst/>
                          <a:latin typeface="Calibri" panose="020F0502020204030204" pitchFamily="34" charset="0"/>
                        </a:rPr>
                        <a:t>2019.1b</a:t>
                      </a:r>
                      <a:endParaRPr lang="en-US" sz="18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ctr" fontAlgn="b"/>
                      <a:r>
                        <a:rPr lang="en-US" sz="1800" b="0" i="0" u="none" strike="noStrike" dirty="0">
                          <a:solidFill>
                            <a:srgbClr val="000000"/>
                          </a:solidFill>
                          <a:effectLst/>
                          <a:latin typeface="Calibri" panose="020F0502020204030204" pitchFamily="34" charset="0"/>
                        </a:rPr>
                        <a:t>2019.1c</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ctr" fontAlgn="b"/>
                      <a:r>
                        <a:rPr lang="en-US" sz="1800" b="0" i="0" u="none" strike="noStrike" dirty="0">
                          <a:solidFill>
                            <a:srgbClr val="000000"/>
                          </a:solidFill>
                          <a:effectLst/>
                          <a:latin typeface="Calibri" panose="020F0502020204030204" pitchFamily="34" charset="0"/>
                        </a:rPr>
                        <a:t>2019.1d</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48380969"/>
                  </a:ext>
                </a:extLst>
              </a:tr>
              <a:tr h="190500">
                <a:tc>
                  <a:txBody>
                    <a:bodyPr/>
                    <a:lstStyle/>
                    <a:p>
                      <a:pPr algn="l" fontAlgn="b"/>
                      <a:r>
                        <a:rPr lang="en-US" sz="1800" b="0" i="0" u="none" strike="noStrike">
                          <a:solidFill>
                            <a:srgbClr val="000000"/>
                          </a:solidFill>
                          <a:effectLst/>
                          <a:latin typeface="Calibri" panose="020F0502020204030204" pitchFamily="34" charset="0"/>
                        </a:rPr>
                        <a:t>NatM</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tc>
                  <a:txBody>
                    <a:bodyPr/>
                    <a:lstStyle/>
                    <a:p>
                      <a:pPr algn="ctr" fontAlgn="b"/>
                      <a:r>
                        <a:rPr lang="en-US" sz="1800" b="0" i="0" u="none" strike="noStrike" dirty="0">
                          <a:solidFill>
                            <a:srgbClr val="000000"/>
                          </a:solidFill>
                          <a:effectLst/>
                          <a:latin typeface="Calibri" panose="020F0502020204030204" pitchFamily="34" charset="0"/>
                        </a:rPr>
                        <a:t>0.46</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tc>
                  <a:txBody>
                    <a:bodyPr/>
                    <a:lstStyle/>
                    <a:p>
                      <a:pPr algn="ctr" fontAlgn="b"/>
                      <a:r>
                        <a:rPr lang="en-US" sz="1800" b="0" i="0" u="none" strike="noStrike">
                          <a:solidFill>
                            <a:srgbClr val="000000"/>
                          </a:solidFill>
                          <a:effectLst/>
                          <a:latin typeface="Calibri" panose="020F0502020204030204" pitchFamily="34" charset="0"/>
                        </a:rPr>
                        <a:t>0.47</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tc>
                  <a:txBody>
                    <a:bodyPr/>
                    <a:lstStyle/>
                    <a:p>
                      <a:pPr algn="ctr" fontAlgn="b"/>
                      <a:r>
                        <a:rPr lang="en-US" sz="1800" b="0" i="0" u="none" strike="noStrike">
                          <a:solidFill>
                            <a:srgbClr val="000000"/>
                          </a:solidFill>
                          <a:effectLst/>
                          <a:latin typeface="Calibri" panose="020F0502020204030204" pitchFamily="34" charset="0"/>
                        </a:rPr>
                        <a:t>0.48</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extLst>
                  <a:ext uri="{0D108BD9-81ED-4DB2-BD59-A6C34878D82A}">
                    <a16:rowId xmlns:a16="http://schemas.microsoft.com/office/drawing/2014/main" val="4051441196"/>
                  </a:ext>
                </a:extLst>
              </a:tr>
              <a:tr h="190500">
                <a:tc>
                  <a:txBody>
                    <a:bodyPr/>
                    <a:lstStyle/>
                    <a:p>
                      <a:pPr algn="l" fontAlgn="b"/>
                      <a:r>
                        <a:rPr lang="en-US" sz="1800" b="0" i="0" u="none" strike="noStrike">
                          <a:solidFill>
                            <a:srgbClr val="000000"/>
                          </a:solidFill>
                          <a:effectLst/>
                          <a:latin typeface="Calibri" panose="020F0502020204030204" pitchFamily="34" charset="0"/>
                        </a:rPr>
                        <a:t>NatM: 14-16</a:t>
                      </a:r>
                    </a:p>
                  </a:txBody>
                  <a:tcPr marL="9525" marR="9525" marT="9525" marB="0" anchor="b">
                    <a:lnL>
                      <a:noFill/>
                    </a:lnL>
                    <a:lnR>
                      <a:noFill/>
                    </a:lnR>
                    <a:lnT>
                      <a:noFill/>
                    </a:lnT>
                    <a:lnB>
                      <a:noFill/>
                    </a:lnB>
                  </a:tcPr>
                </a:tc>
                <a:tc>
                  <a:txBody>
                    <a:bodyPr/>
                    <a:lstStyle/>
                    <a:p>
                      <a:pPr algn="ctr" fontAlgn="b"/>
                      <a:r>
                        <a:rPr lang="en-US" sz="1800" b="0" i="0" u="none" strike="noStrike">
                          <a:solidFill>
                            <a:srgbClr val="000000"/>
                          </a:solidFill>
                          <a:effectLst/>
                          <a:latin typeface="Calibri" panose="020F0502020204030204" pitchFamily="34" charset="0"/>
                        </a:rPr>
                        <a:t>0.80</a:t>
                      </a:r>
                    </a:p>
                  </a:txBody>
                  <a:tcPr marL="9525" marR="9525" marT="9525" marB="0" anchor="b">
                    <a:lnL>
                      <a:noFill/>
                    </a:lnL>
                    <a:lnR>
                      <a:noFill/>
                    </a:lnR>
                    <a:lnT>
                      <a:noFill/>
                    </a:lnT>
                    <a:lnB>
                      <a:noFill/>
                    </a:lnB>
                  </a:tcPr>
                </a:tc>
                <a:tc>
                  <a:txBody>
                    <a:bodyPr/>
                    <a:lstStyle/>
                    <a:p>
                      <a:pPr algn="ctr" fontAlgn="b"/>
                      <a:r>
                        <a:rPr lang="en-US" sz="1800" b="0" i="0" u="none" strike="noStrike">
                          <a:solidFill>
                            <a:srgbClr val="000000"/>
                          </a:solidFill>
                          <a:effectLst/>
                          <a:latin typeface="Calibri" panose="020F0502020204030204" pitchFamily="34" charset="0"/>
                        </a:rPr>
                        <a:t>0.82</a:t>
                      </a:r>
                    </a:p>
                  </a:txBody>
                  <a:tcPr marL="9525" marR="9525" marT="9525" marB="0" anchor="b">
                    <a:lnL>
                      <a:noFill/>
                    </a:lnL>
                    <a:lnR>
                      <a:noFill/>
                    </a:lnR>
                    <a:lnT>
                      <a:noFill/>
                    </a:lnT>
                    <a:lnB>
                      <a:noFill/>
                    </a:lnB>
                  </a:tcPr>
                </a:tc>
                <a:tc>
                  <a:txBody>
                    <a:bodyPr/>
                    <a:lstStyle/>
                    <a:p>
                      <a:pPr algn="ctr" fontAlgn="b"/>
                      <a:r>
                        <a:rPr lang="en-US" sz="1800" b="0" i="0" u="none" strike="noStrike">
                          <a:solidFill>
                            <a:srgbClr val="000000"/>
                          </a:solidFill>
                          <a:effectLst/>
                          <a:latin typeface="Calibri" panose="020F0502020204030204" pitchFamily="34" charset="0"/>
                        </a:rPr>
                        <a:t>0.82</a:t>
                      </a:r>
                    </a:p>
                  </a:txBody>
                  <a:tcPr marL="9525" marR="9525" marT="9525" marB="0" anchor="b">
                    <a:lnL>
                      <a:noFill/>
                    </a:lnL>
                    <a:lnR>
                      <a:noFill/>
                    </a:lnR>
                    <a:lnT>
                      <a:noFill/>
                    </a:lnT>
                    <a:lnB>
                      <a:noFill/>
                    </a:lnB>
                  </a:tcPr>
                </a:tc>
                <a:extLst>
                  <a:ext uri="{0D108BD9-81ED-4DB2-BD59-A6C34878D82A}">
                    <a16:rowId xmlns:a16="http://schemas.microsoft.com/office/drawing/2014/main" val="1776454534"/>
                  </a:ext>
                </a:extLst>
              </a:tr>
              <a:tr h="190500">
                <a:tc>
                  <a:txBody>
                    <a:bodyPr/>
                    <a:lstStyle/>
                    <a:p>
                      <a:pPr algn="l" fontAlgn="b"/>
                      <a:r>
                        <a:rPr lang="en-US" sz="1800" b="0" i="0" u="none" strike="noStrike">
                          <a:solidFill>
                            <a:srgbClr val="000000"/>
                          </a:solidFill>
                          <a:effectLst/>
                          <a:latin typeface="Calibri" panose="020F0502020204030204" pitchFamily="34" charset="0"/>
                        </a:rPr>
                        <a:t>lnR</a:t>
                      </a:r>
                    </a:p>
                  </a:txBody>
                  <a:tcPr marL="9525" marR="9525" marT="9525" marB="0" anchor="b">
                    <a:lnL>
                      <a:noFill/>
                    </a:lnL>
                    <a:lnR>
                      <a:noFill/>
                    </a:lnR>
                    <a:lnT>
                      <a:noFill/>
                    </a:lnT>
                    <a:lnB>
                      <a:noFill/>
                    </a:lnB>
                  </a:tcPr>
                </a:tc>
                <a:tc>
                  <a:txBody>
                    <a:bodyPr/>
                    <a:lstStyle/>
                    <a:p>
                      <a:pPr algn="ctr" fontAlgn="b"/>
                      <a:r>
                        <a:rPr lang="en-US" sz="1800" b="0" i="0" u="none" strike="noStrike">
                          <a:solidFill>
                            <a:srgbClr val="000000"/>
                          </a:solidFill>
                          <a:effectLst/>
                          <a:latin typeface="Calibri" panose="020F0502020204030204" pitchFamily="34" charset="0"/>
                        </a:rPr>
                        <a:t>12.87</a:t>
                      </a:r>
                    </a:p>
                  </a:txBody>
                  <a:tcPr marL="9525" marR="9525" marT="9525" marB="0" anchor="b">
                    <a:lnL>
                      <a:noFill/>
                    </a:lnL>
                    <a:lnR>
                      <a:noFill/>
                    </a:lnR>
                    <a:lnT>
                      <a:noFill/>
                    </a:lnT>
                    <a:lnB>
                      <a:noFill/>
                    </a:lnB>
                  </a:tcPr>
                </a:tc>
                <a:tc>
                  <a:txBody>
                    <a:bodyPr/>
                    <a:lstStyle/>
                    <a:p>
                      <a:pPr algn="ctr" fontAlgn="b"/>
                      <a:r>
                        <a:rPr lang="en-US" sz="1800" b="0" i="0" u="none" strike="noStrike">
                          <a:solidFill>
                            <a:srgbClr val="000000"/>
                          </a:solidFill>
                          <a:effectLst/>
                          <a:latin typeface="Calibri" panose="020F0502020204030204" pitchFamily="34" charset="0"/>
                        </a:rPr>
                        <a:t>12.99</a:t>
                      </a:r>
                    </a:p>
                  </a:txBody>
                  <a:tcPr marL="9525" marR="9525" marT="9525" marB="0" anchor="b">
                    <a:lnL>
                      <a:noFill/>
                    </a:lnL>
                    <a:lnR>
                      <a:noFill/>
                    </a:lnR>
                    <a:lnT>
                      <a:noFill/>
                    </a:lnT>
                    <a:lnB>
                      <a:noFill/>
                    </a:lnB>
                  </a:tcPr>
                </a:tc>
                <a:tc>
                  <a:txBody>
                    <a:bodyPr/>
                    <a:lstStyle/>
                    <a:p>
                      <a:pPr algn="ctr" fontAlgn="b"/>
                      <a:r>
                        <a:rPr lang="en-US" sz="1800" b="0" i="0" u="none" strike="noStrike">
                          <a:solidFill>
                            <a:srgbClr val="000000"/>
                          </a:solidFill>
                          <a:effectLst/>
                          <a:latin typeface="Calibri" panose="020F0502020204030204" pitchFamily="34" charset="0"/>
                        </a:rPr>
                        <a:t>13.03</a:t>
                      </a:r>
                    </a:p>
                  </a:txBody>
                  <a:tcPr marL="9525" marR="9525" marT="9525" marB="0" anchor="b">
                    <a:lnL>
                      <a:noFill/>
                    </a:lnL>
                    <a:lnR>
                      <a:noFill/>
                    </a:lnR>
                    <a:lnT>
                      <a:noFill/>
                    </a:lnT>
                    <a:lnB>
                      <a:noFill/>
                    </a:lnB>
                  </a:tcPr>
                </a:tc>
                <a:extLst>
                  <a:ext uri="{0D108BD9-81ED-4DB2-BD59-A6C34878D82A}">
                    <a16:rowId xmlns:a16="http://schemas.microsoft.com/office/drawing/2014/main" val="770306731"/>
                  </a:ext>
                </a:extLst>
              </a:tr>
              <a:tr h="190500">
                <a:tc>
                  <a:txBody>
                    <a:bodyPr/>
                    <a:lstStyle/>
                    <a:p>
                      <a:pPr algn="l" fontAlgn="b"/>
                      <a:r>
                        <a:rPr lang="en-US" sz="1800" b="0" i="0" u="none" strike="noStrike">
                          <a:solidFill>
                            <a:srgbClr val="000000"/>
                          </a:solidFill>
                          <a:effectLst/>
                          <a:latin typeface="Calibri" panose="020F0502020204030204" pitchFamily="34" charset="0"/>
                        </a:rPr>
                        <a:t>q_twl</a:t>
                      </a:r>
                    </a:p>
                  </a:txBody>
                  <a:tcPr marL="9525" marR="9525" marT="9525" marB="0" anchor="b">
                    <a:lnL>
                      <a:noFill/>
                    </a:lnL>
                    <a:lnR>
                      <a:noFill/>
                    </a:lnR>
                    <a:lnT>
                      <a:noFill/>
                    </a:lnT>
                    <a:lnB>
                      <a:noFill/>
                    </a:lnB>
                  </a:tcPr>
                </a:tc>
                <a:tc>
                  <a:txBody>
                    <a:bodyPr/>
                    <a:lstStyle/>
                    <a:p>
                      <a:pPr algn="ctr" fontAlgn="b"/>
                      <a:r>
                        <a:rPr lang="en-US" sz="1800" b="0" i="0" u="none" strike="noStrike">
                          <a:solidFill>
                            <a:srgbClr val="000000"/>
                          </a:solidFill>
                          <a:effectLst/>
                          <a:latin typeface="Calibri" panose="020F0502020204030204" pitchFamily="34" charset="0"/>
                        </a:rPr>
                        <a:t>1.07</a:t>
                      </a:r>
                    </a:p>
                  </a:txBody>
                  <a:tcPr marL="9525" marR="9525" marT="9525" marB="0" anchor="b">
                    <a:lnL>
                      <a:noFill/>
                    </a:lnL>
                    <a:lnR>
                      <a:noFill/>
                    </a:lnR>
                    <a:lnT>
                      <a:noFill/>
                    </a:lnT>
                    <a:lnB>
                      <a:noFill/>
                    </a:lnB>
                    <a:solidFill>
                      <a:schemeClr val="accent4">
                        <a:lumMod val="40000"/>
                        <a:lumOff val="60000"/>
                      </a:schemeClr>
                    </a:solidFill>
                  </a:tcPr>
                </a:tc>
                <a:tc>
                  <a:txBody>
                    <a:bodyPr/>
                    <a:lstStyle/>
                    <a:p>
                      <a:pPr algn="ctr" fontAlgn="b"/>
                      <a:r>
                        <a:rPr lang="en-US" sz="1800" b="0" i="0" u="none" strike="noStrike">
                          <a:solidFill>
                            <a:srgbClr val="000000"/>
                          </a:solidFill>
                          <a:effectLst/>
                          <a:latin typeface="Calibri" panose="020F0502020204030204" pitchFamily="34" charset="0"/>
                        </a:rPr>
                        <a:t>1.19</a:t>
                      </a:r>
                    </a:p>
                  </a:txBody>
                  <a:tcPr marL="9525" marR="9525" marT="9525" marB="0" anchor="b">
                    <a:lnL>
                      <a:noFill/>
                    </a:lnL>
                    <a:lnR>
                      <a:noFill/>
                    </a:lnR>
                    <a:lnT>
                      <a:noFill/>
                    </a:lnT>
                    <a:lnB>
                      <a:noFill/>
                    </a:lnB>
                    <a:solidFill>
                      <a:schemeClr val="accent4">
                        <a:lumMod val="40000"/>
                        <a:lumOff val="60000"/>
                      </a:schemeClr>
                    </a:solidFill>
                  </a:tcPr>
                </a:tc>
                <a:tc>
                  <a:txBody>
                    <a:bodyPr/>
                    <a:lstStyle/>
                    <a:p>
                      <a:pPr algn="ctr" fontAlgn="b"/>
                      <a:r>
                        <a:rPr lang="en-US" sz="1800" b="0" i="0" u="none" strike="noStrike" dirty="0">
                          <a:solidFill>
                            <a:srgbClr val="000000"/>
                          </a:solidFill>
                          <a:effectLst/>
                          <a:latin typeface="Calibri" panose="020F0502020204030204" pitchFamily="34" charset="0"/>
                        </a:rPr>
                        <a:t>1.23</a:t>
                      </a:r>
                    </a:p>
                  </a:txBody>
                  <a:tcPr marL="9525" marR="9525" marT="9525" marB="0" anchor="b">
                    <a:lnL>
                      <a:noFill/>
                    </a:lnL>
                    <a:lnR>
                      <a:noFill/>
                    </a:lnR>
                    <a:lnT>
                      <a:noFill/>
                    </a:lnT>
                    <a:lnB>
                      <a:noFill/>
                    </a:lnB>
                    <a:solidFill>
                      <a:schemeClr val="accent4">
                        <a:lumMod val="40000"/>
                        <a:lumOff val="60000"/>
                      </a:schemeClr>
                    </a:solidFill>
                  </a:tcPr>
                </a:tc>
                <a:extLst>
                  <a:ext uri="{0D108BD9-81ED-4DB2-BD59-A6C34878D82A}">
                    <a16:rowId xmlns:a16="http://schemas.microsoft.com/office/drawing/2014/main" val="967505749"/>
                  </a:ext>
                </a:extLst>
              </a:tr>
              <a:tr h="190500">
                <a:tc>
                  <a:txBody>
                    <a:bodyPr/>
                    <a:lstStyle/>
                    <a:p>
                      <a:pPr algn="l" fontAlgn="b"/>
                      <a:r>
                        <a:rPr lang="en-US" sz="1800" b="0" i="0" u="none" strike="noStrike">
                          <a:solidFill>
                            <a:srgbClr val="000000"/>
                          </a:solidFill>
                          <a:effectLst/>
                          <a:latin typeface="Calibri" panose="020F0502020204030204" pitchFamily="34" charset="0"/>
                        </a:rPr>
                        <a:t>q_ll</a:t>
                      </a:r>
                    </a:p>
                  </a:txBody>
                  <a:tcPr marL="9525" marR="9525" marT="9525" marB="0" anchor="b">
                    <a:lnL>
                      <a:noFill/>
                    </a:lnL>
                    <a:lnR>
                      <a:noFill/>
                    </a:lnR>
                    <a:lnT>
                      <a:noFill/>
                    </a:lnT>
                    <a:lnB>
                      <a:noFill/>
                    </a:lnB>
                  </a:tcPr>
                </a:tc>
                <a:tc>
                  <a:txBody>
                    <a:bodyPr/>
                    <a:lstStyle/>
                    <a:p>
                      <a:pPr algn="ctr" fontAlgn="b"/>
                      <a:r>
                        <a:rPr lang="en-US" sz="1800" b="0" i="0" u="none" strike="noStrike">
                          <a:solidFill>
                            <a:srgbClr val="000000"/>
                          </a:solidFill>
                          <a:effectLst/>
                          <a:latin typeface="Calibri" panose="020F0502020204030204" pitchFamily="34" charset="0"/>
                        </a:rPr>
                        <a:t>1.06</a:t>
                      </a:r>
                    </a:p>
                  </a:txBody>
                  <a:tcPr marL="9525" marR="9525" marT="9525" marB="0" anchor="b">
                    <a:lnL>
                      <a:noFill/>
                    </a:lnL>
                    <a:lnR>
                      <a:noFill/>
                    </a:lnR>
                    <a:lnT>
                      <a:noFill/>
                    </a:lnT>
                    <a:lnB>
                      <a:noFill/>
                    </a:lnB>
                  </a:tcPr>
                </a:tc>
                <a:tc>
                  <a:txBody>
                    <a:bodyPr/>
                    <a:lstStyle/>
                    <a:p>
                      <a:pPr algn="ctr" fontAlgn="b"/>
                      <a:r>
                        <a:rPr lang="en-US" sz="1800" b="0" i="0" u="none" strike="noStrike">
                          <a:solidFill>
                            <a:srgbClr val="000000"/>
                          </a:solidFill>
                          <a:effectLst/>
                          <a:latin typeface="Calibri" panose="020F0502020204030204" pitchFamily="34" charset="0"/>
                        </a:rPr>
                        <a:t>1.08</a:t>
                      </a:r>
                    </a:p>
                  </a:txBody>
                  <a:tcPr marL="9525" marR="9525" marT="9525" marB="0" anchor="b">
                    <a:lnL>
                      <a:noFill/>
                    </a:lnL>
                    <a:lnR>
                      <a:noFill/>
                    </a:lnR>
                    <a:lnT>
                      <a:noFill/>
                    </a:lnT>
                    <a:lnB>
                      <a:noFill/>
                    </a:lnB>
                  </a:tcPr>
                </a:tc>
                <a:tc>
                  <a:txBody>
                    <a:bodyPr/>
                    <a:lstStyle/>
                    <a:p>
                      <a:pPr algn="ctr" fontAlgn="b"/>
                      <a:r>
                        <a:rPr lang="en-US" sz="1800" b="0" i="0" u="none" strike="noStrike">
                          <a:solidFill>
                            <a:srgbClr val="000000"/>
                          </a:solidFill>
                          <a:effectLst/>
                          <a:latin typeface="Calibri" panose="020F0502020204030204" pitchFamily="34" charset="0"/>
                        </a:rPr>
                        <a:t>1.11</a:t>
                      </a:r>
                    </a:p>
                  </a:txBody>
                  <a:tcPr marL="9525" marR="9525" marT="9525" marB="0" anchor="b">
                    <a:lnL>
                      <a:noFill/>
                    </a:lnL>
                    <a:lnR>
                      <a:noFill/>
                    </a:lnR>
                    <a:lnT>
                      <a:noFill/>
                    </a:lnT>
                    <a:lnB>
                      <a:noFill/>
                    </a:lnB>
                  </a:tcPr>
                </a:tc>
                <a:extLst>
                  <a:ext uri="{0D108BD9-81ED-4DB2-BD59-A6C34878D82A}">
                    <a16:rowId xmlns:a16="http://schemas.microsoft.com/office/drawing/2014/main" val="859335893"/>
                  </a:ext>
                </a:extLst>
              </a:tr>
              <a:tr h="190500">
                <a:tc>
                  <a:txBody>
                    <a:bodyPr/>
                    <a:lstStyle/>
                    <a:p>
                      <a:pPr algn="l" fontAlgn="b"/>
                      <a:r>
                        <a:rPr lang="en-US" sz="1800" b="0" i="0" u="none" strike="noStrike">
                          <a:solidFill>
                            <a:srgbClr val="000000"/>
                          </a:solidFill>
                          <a:effectLst/>
                          <a:latin typeface="Calibri" panose="020F0502020204030204" pitchFamily="34" charset="0"/>
                        </a:rPr>
                        <a:t>q_llenv</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ctr" fontAlgn="b"/>
                      <a:r>
                        <a:rPr lang="en-US" sz="1800" b="0" i="0" u="none" strike="noStrike" dirty="0">
                          <a:solidFill>
                            <a:srgbClr val="000000"/>
                          </a:solidFill>
                          <a:effectLst/>
                          <a:latin typeface="Calibri" panose="020F0502020204030204" pitchFamily="34" charset="0"/>
                        </a:rPr>
                        <a:t>1.46</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1.28</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ctr" fontAlgn="b"/>
                      <a:r>
                        <a:rPr lang="en-US" sz="1800" b="0" i="0" u="none" strike="noStrike" dirty="0">
                          <a:solidFill>
                            <a:srgbClr val="000000"/>
                          </a:solidFill>
                          <a:effectLst/>
                          <a:latin typeface="Calibri" panose="020F0502020204030204" pitchFamily="34" charset="0"/>
                        </a:rPr>
                        <a:t>1.37</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79785189"/>
                  </a:ext>
                </a:extLst>
              </a:tr>
            </a:tbl>
          </a:graphicData>
        </a:graphic>
      </p:graphicFrame>
    </p:spTree>
    <p:extLst>
      <p:ext uri="{BB962C8B-B14F-4D97-AF65-F5344CB8AC3E}">
        <p14:creationId xmlns:p14="http://schemas.microsoft.com/office/powerpoint/2010/main" val="16438983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Recommended data updates (2019.1d)</a:t>
            </a:r>
            <a:endParaRPr lang="en-US" dirty="0"/>
          </a:p>
        </p:txBody>
      </p:sp>
      <p:sp>
        <p:nvSpPr>
          <p:cNvPr id="5" name="Content Placeholder 4"/>
          <p:cNvSpPr>
            <a:spLocks noGrp="1"/>
          </p:cNvSpPr>
          <p:nvPr>
            <p:ph idx="1"/>
          </p:nvPr>
        </p:nvSpPr>
        <p:spPr>
          <a:xfrm>
            <a:off x="838200" y="1511300"/>
            <a:ext cx="10515600" cy="4351338"/>
          </a:xfrm>
        </p:spPr>
        <p:txBody>
          <a:bodyPr>
            <a:normAutofit/>
          </a:bodyPr>
          <a:lstStyle/>
          <a:p>
            <a:r>
              <a:rPr lang="en-US" b="1" dirty="0">
                <a:solidFill>
                  <a:schemeClr val="accent6">
                    <a:lumMod val="75000"/>
                  </a:schemeClr>
                </a:solidFill>
              </a:rPr>
              <a:t>R</a:t>
            </a:r>
            <a:r>
              <a:rPr lang="en-US" b="1" dirty="0" smtClean="0">
                <a:solidFill>
                  <a:schemeClr val="accent6">
                    <a:lumMod val="75000"/>
                  </a:schemeClr>
                </a:solidFill>
              </a:rPr>
              <a:t>ecommend</a:t>
            </a:r>
            <a:r>
              <a:rPr lang="en-US" dirty="0" smtClean="0"/>
              <a:t> updating ageing error: New model: </a:t>
            </a:r>
            <a:r>
              <a:rPr lang="en-US" b="1" u="sng" dirty="0" smtClean="0">
                <a:solidFill>
                  <a:schemeClr val="accent5">
                    <a:lumMod val="75000"/>
                  </a:schemeClr>
                </a:solidFill>
              </a:rPr>
              <a:t>2019.1d</a:t>
            </a: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1419" y="2254081"/>
            <a:ext cx="5359452" cy="4122655"/>
          </a:xfrm>
          <a:prstGeom prst="rect">
            <a:avLst/>
          </a:prstGeom>
        </p:spPr>
      </p:pic>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00870" y="2254080"/>
            <a:ext cx="5354671" cy="4118977"/>
          </a:xfrm>
          <a:prstGeom prst="rect">
            <a:avLst/>
          </a:prstGeom>
        </p:spPr>
      </p:pic>
    </p:spTree>
    <p:extLst>
      <p:ext uri="{BB962C8B-B14F-4D97-AF65-F5344CB8AC3E}">
        <p14:creationId xmlns:p14="http://schemas.microsoft.com/office/powerpoint/2010/main" val="9213918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Fishery length comp investigations</a:t>
            </a:r>
            <a:endParaRPr lang="en-US" dirty="0"/>
          </a:p>
        </p:txBody>
      </p:sp>
      <p:sp>
        <p:nvSpPr>
          <p:cNvPr id="5" name="Content Placeholder 4"/>
          <p:cNvSpPr>
            <a:spLocks noGrp="1"/>
          </p:cNvSpPr>
          <p:nvPr>
            <p:ph idx="1"/>
          </p:nvPr>
        </p:nvSpPr>
        <p:spPr>
          <a:xfrm>
            <a:off x="838200" y="1553777"/>
            <a:ext cx="10515600" cy="4351338"/>
          </a:xfrm>
        </p:spPr>
        <p:txBody>
          <a:bodyPr/>
          <a:lstStyle/>
          <a:p>
            <a:r>
              <a:rPr lang="en-US" dirty="0" smtClean="0"/>
              <a:t>In process of code redevelopment, took time to evaluate how fishery length comps computed</a:t>
            </a:r>
          </a:p>
          <a:p>
            <a:r>
              <a:rPr lang="en-US" dirty="0" smtClean="0"/>
              <a:t>Reminder: have been having issue with increasing variability in recent data, particularly Pot fishery length comps</a:t>
            </a:r>
          </a:p>
          <a:p>
            <a:r>
              <a:rPr lang="en-US" dirty="0" smtClean="0"/>
              <a:t>First, will walk through how fishery length comps have been previously computed</a:t>
            </a:r>
          </a:p>
        </p:txBody>
      </p:sp>
    </p:spTree>
    <p:extLst>
      <p:ext uri="{BB962C8B-B14F-4D97-AF65-F5344CB8AC3E}">
        <p14:creationId xmlns:p14="http://schemas.microsoft.com/office/powerpoint/2010/main" val="22884572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Fishery length comp overview</a:t>
            </a:r>
            <a:endParaRPr lang="en-US" dirty="0"/>
          </a:p>
        </p:txBody>
      </p:sp>
      <p:sp>
        <p:nvSpPr>
          <p:cNvPr id="5" name="Content Placeholder 4"/>
          <p:cNvSpPr>
            <a:spLocks noGrp="1"/>
          </p:cNvSpPr>
          <p:nvPr>
            <p:ph idx="1"/>
          </p:nvPr>
        </p:nvSpPr>
        <p:spPr>
          <a:xfrm>
            <a:off x="838200" y="1553777"/>
            <a:ext cx="10515600" cy="4351338"/>
          </a:xfrm>
        </p:spPr>
        <p:txBody>
          <a:bodyPr/>
          <a:lstStyle/>
          <a:p>
            <a:r>
              <a:rPr lang="en-US" dirty="0" smtClean="0"/>
              <a:t>2 expansion methods used in GOA </a:t>
            </a:r>
            <a:r>
              <a:rPr lang="en-US" dirty="0" err="1" smtClean="0"/>
              <a:t>Pcod</a:t>
            </a:r>
            <a:r>
              <a:rPr lang="en-US" dirty="0" smtClean="0"/>
              <a:t> assessment:</a:t>
            </a:r>
          </a:p>
          <a:p>
            <a:pPr lvl="1"/>
            <a:r>
              <a:rPr lang="en-US" dirty="0" smtClean="0"/>
              <a:t>Pre-1991 (includes foreign data)</a:t>
            </a:r>
          </a:p>
          <a:p>
            <a:pPr lvl="1"/>
            <a:r>
              <a:rPr lang="en-US" dirty="0" smtClean="0"/>
              <a:t>Post-1991 (domestic data only)</a:t>
            </a:r>
          </a:p>
          <a:p>
            <a:r>
              <a:rPr lang="en-US" dirty="0" smtClean="0"/>
              <a:t>Pre-1991:</a:t>
            </a:r>
          </a:p>
          <a:p>
            <a:pPr lvl="1"/>
            <a:r>
              <a:rPr lang="en-US" dirty="0" smtClean="0"/>
              <a:t>Computes weighted length frequencies at haul level for foreign and domestic separately (weighted by extrapolated number in haul)</a:t>
            </a:r>
          </a:p>
          <a:p>
            <a:pPr lvl="1"/>
            <a:r>
              <a:rPr lang="en-US" dirty="0" smtClean="0"/>
              <a:t>Sums across foreign and domestic weighted length frequencies at year-gear level, standardizes</a:t>
            </a:r>
          </a:p>
        </p:txBody>
      </p:sp>
    </p:spTree>
    <p:extLst>
      <p:ext uri="{BB962C8B-B14F-4D97-AF65-F5344CB8AC3E}">
        <p14:creationId xmlns:p14="http://schemas.microsoft.com/office/powerpoint/2010/main" val="19694305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Fishery length comp overview</a:t>
            </a:r>
            <a:endParaRPr lang="en-US" dirty="0"/>
          </a:p>
        </p:txBody>
      </p:sp>
      <p:sp>
        <p:nvSpPr>
          <p:cNvPr id="5" name="Content Placeholder 4"/>
          <p:cNvSpPr>
            <a:spLocks noGrp="1"/>
          </p:cNvSpPr>
          <p:nvPr>
            <p:ph idx="1"/>
          </p:nvPr>
        </p:nvSpPr>
        <p:spPr>
          <a:xfrm>
            <a:off x="838200" y="1553777"/>
            <a:ext cx="10515600" cy="4351338"/>
          </a:xfrm>
        </p:spPr>
        <p:txBody>
          <a:bodyPr/>
          <a:lstStyle/>
          <a:p>
            <a:r>
              <a:rPr lang="en-US" dirty="0" smtClean="0"/>
              <a:t>2 expansion methods used in GOA </a:t>
            </a:r>
            <a:r>
              <a:rPr lang="en-US" dirty="0" err="1" smtClean="0"/>
              <a:t>Pcod</a:t>
            </a:r>
            <a:r>
              <a:rPr lang="en-US" dirty="0" smtClean="0"/>
              <a:t> assessment:</a:t>
            </a:r>
          </a:p>
          <a:p>
            <a:pPr lvl="1"/>
            <a:r>
              <a:rPr lang="en-US" dirty="0" smtClean="0"/>
              <a:t>Pre-1991 (includes foreign data)</a:t>
            </a:r>
          </a:p>
          <a:p>
            <a:pPr lvl="1"/>
            <a:r>
              <a:rPr lang="en-US" dirty="0" smtClean="0"/>
              <a:t>Post-1991 (domestic data only)</a:t>
            </a:r>
          </a:p>
          <a:p>
            <a:r>
              <a:rPr lang="en-US" dirty="0" smtClean="0"/>
              <a:t>Post-1991:</a:t>
            </a:r>
          </a:p>
          <a:p>
            <a:pPr lvl="1"/>
            <a:r>
              <a:rPr lang="en-US" dirty="0" smtClean="0"/>
              <a:t>Computes weighted length frequency in a haul across area and gear within each week </a:t>
            </a:r>
            <a:r>
              <a:rPr lang="en-US" dirty="0"/>
              <a:t>(weighted by extrapolated number in haul)</a:t>
            </a:r>
          </a:p>
          <a:p>
            <a:pPr lvl="1"/>
            <a:r>
              <a:rPr lang="en-US" dirty="0" smtClean="0"/>
              <a:t>Sums weighted length frequency within hauls to week-area-gear</a:t>
            </a:r>
            <a:r>
              <a:rPr lang="en-US" b="1" dirty="0" smtClean="0"/>
              <a:t> </a:t>
            </a:r>
            <a:r>
              <a:rPr lang="en-US" dirty="0" smtClean="0"/>
              <a:t>level, weights by proportion of catch within each week-area-gear / catch by year-gear (catch in tons)</a:t>
            </a:r>
          </a:p>
          <a:p>
            <a:pPr lvl="1"/>
            <a:r>
              <a:rPr lang="en-US" dirty="0" smtClean="0"/>
              <a:t>Sums to trimester-area-gear, fills in State data where there is no Federal data</a:t>
            </a:r>
          </a:p>
          <a:p>
            <a:pPr lvl="1"/>
            <a:r>
              <a:rPr lang="en-US" dirty="0" smtClean="0"/>
              <a:t>Sums to year-gear, standardizes</a:t>
            </a:r>
          </a:p>
          <a:p>
            <a:pPr lvl="1"/>
            <a:endParaRPr lang="en-US" dirty="0" smtClean="0"/>
          </a:p>
        </p:txBody>
      </p:sp>
    </p:spTree>
    <p:extLst>
      <p:ext uri="{BB962C8B-B14F-4D97-AF65-F5344CB8AC3E}">
        <p14:creationId xmlns:p14="http://schemas.microsoft.com/office/powerpoint/2010/main" val="25930045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Background</a:t>
            </a:r>
            <a:endParaRPr lang="en-US" dirty="0"/>
          </a:p>
        </p:txBody>
      </p:sp>
      <p:sp>
        <p:nvSpPr>
          <p:cNvPr id="5" name="Content Placeholder 4"/>
          <p:cNvSpPr>
            <a:spLocks noGrp="1"/>
          </p:cNvSpPr>
          <p:nvPr>
            <p:ph idx="1"/>
          </p:nvPr>
        </p:nvSpPr>
        <p:spPr/>
        <p:txBody>
          <a:bodyPr>
            <a:normAutofit/>
          </a:bodyPr>
          <a:lstStyle/>
          <a:p>
            <a:r>
              <a:rPr lang="en-US" dirty="0" smtClean="0"/>
              <a:t>Vision for this year was to clean/redevelop input data scripts to then work on modelling analyses</a:t>
            </a:r>
          </a:p>
          <a:p>
            <a:r>
              <a:rPr lang="en-US" dirty="0" smtClean="0"/>
              <a:t>As you’ll soon see, redevelopment of data scripts hit some bumps that required a bit of attention – took much longer than anticipated</a:t>
            </a:r>
          </a:p>
          <a:p>
            <a:r>
              <a:rPr lang="en-US" dirty="0" smtClean="0"/>
              <a:t>Data code redeveloped, streamlined, and documented</a:t>
            </a:r>
          </a:p>
          <a:p>
            <a:pPr lvl="1"/>
            <a:r>
              <a:rPr lang="en-US" dirty="0" smtClean="0"/>
              <a:t>A number of redundancies and dead ends removed</a:t>
            </a:r>
          </a:p>
          <a:p>
            <a:pPr lvl="1"/>
            <a:r>
              <a:rPr lang="en-US" dirty="0" smtClean="0"/>
              <a:t>Resulted in reduction of the number of lines of code and ~30% reduction in run time (8 </a:t>
            </a:r>
            <a:r>
              <a:rPr lang="en-US" dirty="0"/>
              <a:t>min vs </a:t>
            </a:r>
            <a:r>
              <a:rPr lang="en-US" dirty="0" smtClean="0"/>
              <a:t>12 min)</a:t>
            </a:r>
            <a:endParaRPr lang="en-US" dirty="0"/>
          </a:p>
          <a:p>
            <a:endParaRPr lang="en-US" dirty="0"/>
          </a:p>
        </p:txBody>
      </p:sp>
    </p:spTree>
    <p:extLst>
      <p:ext uri="{BB962C8B-B14F-4D97-AF65-F5344CB8AC3E}">
        <p14:creationId xmlns:p14="http://schemas.microsoft.com/office/powerpoint/2010/main" val="20877701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Fishery length comp investigations: filtering</a:t>
            </a:r>
            <a:endParaRPr lang="en-US" dirty="0"/>
          </a:p>
        </p:txBody>
      </p:sp>
      <p:sp>
        <p:nvSpPr>
          <p:cNvPr id="5" name="Content Placeholder 4"/>
          <p:cNvSpPr>
            <a:spLocks noGrp="1"/>
          </p:cNvSpPr>
          <p:nvPr>
            <p:ph idx="1"/>
          </p:nvPr>
        </p:nvSpPr>
        <p:spPr>
          <a:xfrm>
            <a:off x="838200" y="1553777"/>
            <a:ext cx="10515600" cy="4351338"/>
          </a:xfrm>
        </p:spPr>
        <p:txBody>
          <a:bodyPr/>
          <a:lstStyle/>
          <a:p>
            <a:r>
              <a:rPr lang="en-US" dirty="0" smtClean="0"/>
              <a:t>Post-91 data filtering: &gt;10 per haul in fed data</a:t>
            </a:r>
          </a:p>
          <a:p>
            <a:r>
              <a:rPr lang="en-US" dirty="0" smtClean="0"/>
              <a:t>Proportion of hauls removed:</a:t>
            </a:r>
          </a:p>
        </p:txBody>
      </p:sp>
      <p:graphicFrame>
        <p:nvGraphicFramePr>
          <p:cNvPr id="3" name="Table 2"/>
          <p:cNvGraphicFramePr>
            <a:graphicFrameLocks noGrp="1"/>
          </p:cNvGraphicFramePr>
          <p:nvPr>
            <p:extLst>
              <p:ext uri="{D42A27DB-BD31-4B8C-83A1-F6EECF244321}">
                <p14:modId xmlns:p14="http://schemas.microsoft.com/office/powerpoint/2010/main" val="670601065"/>
              </p:ext>
            </p:extLst>
          </p:nvPr>
        </p:nvGraphicFramePr>
        <p:xfrm>
          <a:off x="3347519" y="2475107"/>
          <a:ext cx="4529656" cy="4278118"/>
        </p:xfrm>
        <a:graphic>
          <a:graphicData uri="http://schemas.openxmlformats.org/drawingml/2006/table">
            <a:tbl>
              <a:tblPr/>
              <a:tblGrid>
                <a:gridCol w="1620887">
                  <a:extLst>
                    <a:ext uri="{9D8B030D-6E8A-4147-A177-3AD203B41FA5}">
                      <a16:colId xmlns:a16="http://schemas.microsoft.com/office/drawing/2014/main" val="120305705"/>
                    </a:ext>
                  </a:extLst>
                </a:gridCol>
                <a:gridCol w="1299919">
                  <a:extLst>
                    <a:ext uri="{9D8B030D-6E8A-4147-A177-3AD203B41FA5}">
                      <a16:colId xmlns:a16="http://schemas.microsoft.com/office/drawing/2014/main" val="1645001169"/>
                    </a:ext>
                  </a:extLst>
                </a:gridCol>
                <a:gridCol w="710141">
                  <a:extLst>
                    <a:ext uri="{9D8B030D-6E8A-4147-A177-3AD203B41FA5}">
                      <a16:colId xmlns:a16="http://schemas.microsoft.com/office/drawing/2014/main" val="1141721784"/>
                    </a:ext>
                  </a:extLst>
                </a:gridCol>
                <a:gridCol w="898709">
                  <a:extLst>
                    <a:ext uri="{9D8B030D-6E8A-4147-A177-3AD203B41FA5}">
                      <a16:colId xmlns:a16="http://schemas.microsoft.com/office/drawing/2014/main" val="451919032"/>
                    </a:ext>
                  </a:extLst>
                </a:gridCol>
              </a:tblGrid>
              <a:tr h="322385">
                <a:tc>
                  <a:txBody>
                    <a:bodyPr/>
                    <a:lstStyle/>
                    <a:p>
                      <a:pPr algn="ctr" fontAlgn="b"/>
                      <a:r>
                        <a:rPr lang="en-US" sz="2100" b="0" i="0" u="none" strike="noStrike">
                          <a:solidFill>
                            <a:srgbClr val="000000"/>
                          </a:solidFill>
                          <a:effectLst/>
                          <a:latin typeface="Arial" panose="020B0604020202020204" pitchFamily="34" charset="0"/>
                        </a:rPr>
                        <a:t> </a:t>
                      </a:r>
                    </a:p>
                  </a:txBody>
                  <a:tcPr marL="9046" marR="9046" marT="9046"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2100" b="0" i="0" u="none" strike="noStrike" dirty="0">
                          <a:solidFill>
                            <a:srgbClr val="000000"/>
                          </a:solidFill>
                          <a:effectLst/>
                          <a:latin typeface="Calibri" panose="020F0502020204030204" pitchFamily="34" charset="0"/>
                        </a:rPr>
                        <a:t>Longline</a:t>
                      </a:r>
                    </a:p>
                  </a:txBody>
                  <a:tcPr marL="9046" marR="9046" marT="9046"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2100" b="0" i="0" u="none" strike="noStrike">
                          <a:solidFill>
                            <a:srgbClr val="000000"/>
                          </a:solidFill>
                          <a:effectLst/>
                          <a:latin typeface="Calibri" panose="020F0502020204030204" pitchFamily="34" charset="0"/>
                        </a:rPr>
                        <a:t>Pot</a:t>
                      </a:r>
                    </a:p>
                  </a:txBody>
                  <a:tcPr marL="9046" marR="9046" marT="9046"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2100" b="0" i="0" u="none" strike="noStrike">
                          <a:solidFill>
                            <a:srgbClr val="000000"/>
                          </a:solidFill>
                          <a:effectLst/>
                          <a:latin typeface="Calibri" panose="020F0502020204030204" pitchFamily="34" charset="0"/>
                        </a:rPr>
                        <a:t>Trawl</a:t>
                      </a:r>
                    </a:p>
                  </a:txBody>
                  <a:tcPr marL="9046" marR="9046" marT="9046" marB="0" anchor="b">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0029063"/>
                  </a:ext>
                </a:extLst>
              </a:tr>
              <a:tr h="322385">
                <a:tc>
                  <a:txBody>
                    <a:bodyPr/>
                    <a:lstStyle/>
                    <a:p>
                      <a:pPr algn="r" fontAlgn="b"/>
                      <a:r>
                        <a:rPr lang="en-US" sz="2100" b="0" i="0" u="none" strike="noStrike">
                          <a:solidFill>
                            <a:srgbClr val="000000"/>
                          </a:solidFill>
                          <a:effectLst/>
                          <a:latin typeface="Calibri" panose="020F0502020204030204" pitchFamily="34" charset="0"/>
                        </a:rPr>
                        <a:t>1991-2012</a:t>
                      </a:r>
                    </a:p>
                  </a:txBody>
                  <a:tcPr marL="9046" marR="9046" marT="9046"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en-US" sz="2100" b="0" i="0" u="none" strike="noStrike">
                          <a:solidFill>
                            <a:srgbClr val="000000"/>
                          </a:solidFill>
                          <a:effectLst/>
                          <a:latin typeface="Calibri" panose="020F0502020204030204" pitchFamily="34" charset="0"/>
                        </a:rPr>
                        <a:t>2%</a:t>
                      </a:r>
                    </a:p>
                  </a:txBody>
                  <a:tcPr marL="9046" marR="9046" marT="9046" marB="0" anchor="b">
                    <a:lnL>
                      <a:noFill/>
                    </a:lnL>
                    <a:lnR>
                      <a:noFill/>
                    </a:lnR>
                    <a:lnT w="6350" cap="flat" cmpd="sng" algn="ctr">
                      <a:solidFill>
                        <a:srgbClr val="000000"/>
                      </a:solidFill>
                      <a:prstDash val="solid"/>
                      <a:round/>
                      <a:headEnd type="none" w="med" len="med"/>
                      <a:tailEnd type="none" w="med" len="med"/>
                    </a:lnT>
                    <a:lnB>
                      <a:noFill/>
                    </a:lnB>
                    <a:solidFill>
                      <a:srgbClr val="5A8AC6"/>
                    </a:solidFill>
                  </a:tcPr>
                </a:tc>
                <a:tc>
                  <a:txBody>
                    <a:bodyPr/>
                    <a:lstStyle/>
                    <a:p>
                      <a:pPr algn="ctr" fontAlgn="b"/>
                      <a:r>
                        <a:rPr lang="en-US" sz="2100" b="0" i="0" u="none" strike="noStrike">
                          <a:solidFill>
                            <a:srgbClr val="000000"/>
                          </a:solidFill>
                          <a:effectLst/>
                          <a:latin typeface="Calibri" panose="020F0502020204030204" pitchFamily="34" charset="0"/>
                        </a:rPr>
                        <a:t>4%</a:t>
                      </a:r>
                    </a:p>
                  </a:txBody>
                  <a:tcPr marL="9046" marR="9046" marT="9046" marB="0" anchor="b">
                    <a:lnL>
                      <a:noFill/>
                    </a:lnL>
                    <a:lnR>
                      <a:noFill/>
                    </a:lnR>
                    <a:lnT w="6350" cap="flat" cmpd="sng" algn="ctr">
                      <a:solidFill>
                        <a:srgbClr val="000000"/>
                      </a:solidFill>
                      <a:prstDash val="solid"/>
                      <a:round/>
                      <a:headEnd type="none" w="med" len="med"/>
                      <a:tailEnd type="none" w="med" len="med"/>
                    </a:lnT>
                    <a:lnB>
                      <a:noFill/>
                    </a:lnB>
                    <a:solidFill>
                      <a:srgbClr val="7AA0D1"/>
                    </a:solidFill>
                  </a:tcPr>
                </a:tc>
                <a:tc>
                  <a:txBody>
                    <a:bodyPr/>
                    <a:lstStyle/>
                    <a:p>
                      <a:pPr algn="ctr" fontAlgn="b"/>
                      <a:r>
                        <a:rPr lang="en-US" sz="2100" b="0" i="0" u="none" strike="noStrike">
                          <a:solidFill>
                            <a:srgbClr val="000000"/>
                          </a:solidFill>
                          <a:effectLst/>
                          <a:latin typeface="Calibri" panose="020F0502020204030204" pitchFamily="34" charset="0"/>
                        </a:rPr>
                        <a:t>3%</a:t>
                      </a:r>
                    </a:p>
                  </a:txBody>
                  <a:tcPr marL="9046" marR="9046" marT="9046" marB="0" anchor="b">
                    <a:lnL>
                      <a:noFill/>
                    </a:lnL>
                    <a:lnR>
                      <a:noFill/>
                    </a:lnR>
                    <a:lnT w="6350" cap="flat" cmpd="sng" algn="ctr">
                      <a:solidFill>
                        <a:srgbClr val="000000"/>
                      </a:solidFill>
                      <a:prstDash val="solid"/>
                      <a:round/>
                      <a:headEnd type="none" w="med" len="med"/>
                      <a:tailEnd type="none" w="med" len="med"/>
                    </a:lnT>
                    <a:lnB>
                      <a:noFill/>
                    </a:lnB>
                    <a:solidFill>
                      <a:srgbClr val="6A95CB"/>
                    </a:solidFill>
                  </a:tcPr>
                </a:tc>
                <a:extLst>
                  <a:ext uri="{0D108BD9-81ED-4DB2-BD59-A6C34878D82A}">
                    <a16:rowId xmlns:a16="http://schemas.microsoft.com/office/drawing/2014/main" val="3701827225"/>
                  </a:ext>
                </a:extLst>
              </a:tr>
              <a:tr h="322385">
                <a:tc>
                  <a:txBody>
                    <a:bodyPr/>
                    <a:lstStyle/>
                    <a:p>
                      <a:pPr algn="r" fontAlgn="b"/>
                      <a:r>
                        <a:rPr lang="en-US" sz="2100" b="0" i="0" u="none" strike="noStrike">
                          <a:solidFill>
                            <a:srgbClr val="000000"/>
                          </a:solidFill>
                          <a:effectLst/>
                          <a:latin typeface="Calibri" panose="020F0502020204030204" pitchFamily="34" charset="0"/>
                        </a:rPr>
                        <a:t>2013</a:t>
                      </a:r>
                    </a:p>
                  </a:txBody>
                  <a:tcPr marL="9046" marR="9046" marT="9046" marB="0" anchor="b">
                    <a:lnL>
                      <a:noFill/>
                    </a:lnL>
                    <a:lnR>
                      <a:noFill/>
                    </a:lnR>
                    <a:lnT>
                      <a:noFill/>
                    </a:lnT>
                    <a:lnB>
                      <a:noFill/>
                    </a:lnB>
                  </a:tcPr>
                </a:tc>
                <a:tc>
                  <a:txBody>
                    <a:bodyPr/>
                    <a:lstStyle/>
                    <a:p>
                      <a:pPr algn="ctr" fontAlgn="b"/>
                      <a:r>
                        <a:rPr lang="en-US" sz="2100" b="0" i="0" u="none" strike="noStrike">
                          <a:solidFill>
                            <a:srgbClr val="000000"/>
                          </a:solidFill>
                          <a:effectLst/>
                          <a:latin typeface="Calibri" panose="020F0502020204030204" pitchFamily="34" charset="0"/>
                        </a:rPr>
                        <a:t>12%</a:t>
                      </a:r>
                    </a:p>
                  </a:txBody>
                  <a:tcPr marL="9046" marR="9046" marT="9046" marB="0" anchor="b">
                    <a:lnL>
                      <a:noFill/>
                    </a:lnL>
                    <a:lnR>
                      <a:noFill/>
                    </a:lnR>
                    <a:lnT>
                      <a:noFill/>
                    </a:lnT>
                    <a:lnB>
                      <a:noFill/>
                    </a:lnB>
                    <a:solidFill>
                      <a:srgbClr val="FCFCFF"/>
                    </a:solidFill>
                  </a:tcPr>
                </a:tc>
                <a:tc>
                  <a:txBody>
                    <a:bodyPr/>
                    <a:lstStyle/>
                    <a:p>
                      <a:pPr algn="ctr" fontAlgn="b"/>
                      <a:r>
                        <a:rPr lang="en-US" sz="2100" b="0" i="0" u="none" strike="noStrike">
                          <a:solidFill>
                            <a:srgbClr val="000000"/>
                          </a:solidFill>
                          <a:effectLst/>
                          <a:latin typeface="Calibri" panose="020F0502020204030204" pitchFamily="34" charset="0"/>
                        </a:rPr>
                        <a:t>12%</a:t>
                      </a:r>
                    </a:p>
                  </a:txBody>
                  <a:tcPr marL="9046" marR="9046" marT="9046" marB="0" anchor="b">
                    <a:lnL>
                      <a:noFill/>
                    </a:lnL>
                    <a:lnR>
                      <a:noFill/>
                    </a:lnR>
                    <a:lnT>
                      <a:noFill/>
                    </a:lnT>
                    <a:lnB>
                      <a:noFill/>
                    </a:lnB>
                    <a:solidFill>
                      <a:srgbClr val="FCFCFF"/>
                    </a:solidFill>
                  </a:tcPr>
                </a:tc>
                <a:tc>
                  <a:txBody>
                    <a:bodyPr/>
                    <a:lstStyle/>
                    <a:p>
                      <a:pPr algn="ctr" fontAlgn="b"/>
                      <a:r>
                        <a:rPr lang="en-US" sz="2100" b="0" i="0" u="none" strike="noStrike">
                          <a:solidFill>
                            <a:srgbClr val="000000"/>
                          </a:solidFill>
                          <a:effectLst/>
                          <a:latin typeface="Calibri" panose="020F0502020204030204" pitchFamily="34" charset="0"/>
                        </a:rPr>
                        <a:t>2%</a:t>
                      </a:r>
                    </a:p>
                  </a:txBody>
                  <a:tcPr marL="9046" marR="9046" marT="9046" marB="0" anchor="b">
                    <a:lnL>
                      <a:noFill/>
                    </a:lnL>
                    <a:lnR>
                      <a:noFill/>
                    </a:lnR>
                    <a:lnT>
                      <a:noFill/>
                    </a:lnT>
                    <a:lnB>
                      <a:noFill/>
                    </a:lnB>
                    <a:solidFill>
                      <a:srgbClr val="5A8AC6"/>
                    </a:solidFill>
                  </a:tcPr>
                </a:tc>
                <a:extLst>
                  <a:ext uri="{0D108BD9-81ED-4DB2-BD59-A6C34878D82A}">
                    <a16:rowId xmlns:a16="http://schemas.microsoft.com/office/drawing/2014/main" val="1716225476"/>
                  </a:ext>
                </a:extLst>
              </a:tr>
              <a:tr h="322385">
                <a:tc>
                  <a:txBody>
                    <a:bodyPr/>
                    <a:lstStyle/>
                    <a:p>
                      <a:pPr algn="r" fontAlgn="b"/>
                      <a:r>
                        <a:rPr lang="en-US" sz="2100" b="0" i="0" u="none" strike="noStrike">
                          <a:solidFill>
                            <a:srgbClr val="000000"/>
                          </a:solidFill>
                          <a:effectLst/>
                          <a:latin typeface="Calibri" panose="020F0502020204030204" pitchFamily="34" charset="0"/>
                        </a:rPr>
                        <a:t>2014</a:t>
                      </a:r>
                    </a:p>
                  </a:txBody>
                  <a:tcPr marL="9046" marR="9046" marT="9046" marB="0" anchor="b">
                    <a:lnL>
                      <a:noFill/>
                    </a:lnL>
                    <a:lnR>
                      <a:noFill/>
                    </a:lnR>
                    <a:lnT>
                      <a:noFill/>
                    </a:lnT>
                    <a:lnB>
                      <a:noFill/>
                    </a:lnB>
                  </a:tcPr>
                </a:tc>
                <a:tc>
                  <a:txBody>
                    <a:bodyPr/>
                    <a:lstStyle/>
                    <a:p>
                      <a:pPr algn="ctr" fontAlgn="b"/>
                      <a:r>
                        <a:rPr lang="en-US" sz="2100" b="0" i="0" u="none" strike="noStrike">
                          <a:solidFill>
                            <a:srgbClr val="000000"/>
                          </a:solidFill>
                          <a:effectLst/>
                          <a:latin typeface="Calibri" panose="020F0502020204030204" pitchFamily="34" charset="0"/>
                        </a:rPr>
                        <a:t>6%</a:t>
                      </a:r>
                    </a:p>
                  </a:txBody>
                  <a:tcPr marL="9046" marR="9046" marT="9046" marB="0" anchor="b">
                    <a:lnL>
                      <a:noFill/>
                    </a:lnL>
                    <a:lnR>
                      <a:noFill/>
                    </a:lnR>
                    <a:lnT>
                      <a:noFill/>
                    </a:lnT>
                    <a:lnB>
                      <a:noFill/>
                    </a:lnB>
                    <a:solidFill>
                      <a:srgbClr val="9AB7DC"/>
                    </a:solidFill>
                  </a:tcPr>
                </a:tc>
                <a:tc>
                  <a:txBody>
                    <a:bodyPr/>
                    <a:lstStyle/>
                    <a:p>
                      <a:pPr algn="ctr" fontAlgn="b"/>
                      <a:r>
                        <a:rPr lang="en-US" sz="2100" b="0" i="0" u="none" strike="noStrike">
                          <a:solidFill>
                            <a:srgbClr val="000000"/>
                          </a:solidFill>
                          <a:effectLst/>
                          <a:latin typeface="Calibri" panose="020F0502020204030204" pitchFamily="34" charset="0"/>
                        </a:rPr>
                        <a:t>14%</a:t>
                      </a:r>
                    </a:p>
                  </a:txBody>
                  <a:tcPr marL="9046" marR="9046" marT="9046" marB="0" anchor="b">
                    <a:lnL>
                      <a:noFill/>
                    </a:lnL>
                    <a:lnR>
                      <a:noFill/>
                    </a:lnR>
                    <a:lnT>
                      <a:noFill/>
                    </a:lnT>
                    <a:lnB>
                      <a:noFill/>
                    </a:lnB>
                    <a:solidFill>
                      <a:srgbClr val="FCF8FB"/>
                    </a:solidFill>
                  </a:tcPr>
                </a:tc>
                <a:tc>
                  <a:txBody>
                    <a:bodyPr/>
                    <a:lstStyle/>
                    <a:p>
                      <a:pPr algn="ctr" fontAlgn="b"/>
                      <a:r>
                        <a:rPr lang="en-US" sz="2100" b="0" i="0" u="none" strike="noStrike">
                          <a:solidFill>
                            <a:srgbClr val="000000"/>
                          </a:solidFill>
                          <a:effectLst/>
                          <a:latin typeface="Calibri" panose="020F0502020204030204" pitchFamily="34" charset="0"/>
                        </a:rPr>
                        <a:t>5%</a:t>
                      </a:r>
                    </a:p>
                  </a:txBody>
                  <a:tcPr marL="9046" marR="9046" marT="9046" marB="0" anchor="b">
                    <a:lnL>
                      <a:noFill/>
                    </a:lnL>
                    <a:lnR>
                      <a:noFill/>
                    </a:lnR>
                    <a:lnT>
                      <a:noFill/>
                    </a:lnT>
                    <a:lnB>
                      <a:noFill/>
                    </a:lnB>
                    <a:solidFill>
                      <a:srgbClr val="8AACD7"/>
                    </a:solidFill>
                  </a:tcPr>
                </a:tc>
                <a:extLst>
                  <a:ext uri="{0D108BD9-81ED-4DB2-BD59-A6C34878D82A}">
                    <a16:rowId xmlns:a16="http://schemas.microsoft.com/office/drawing/2014/main" val="2128639020"/>
                  </a:ext>
                </a:extLst>
              </a:tr>
              <a:tr h="322385">
                <a:tc>
                  <a:txBody>
                    <a:bodyPr/>
                    <a:lstStyle/>
                    <a:p>
                      <a:pPr algn="r" fontAlgn="b"/>
                      <a:r>
                        <a:rPr lang="en-US" sz="2100" b="0" i="0" u="none" strike="noStrike">
                          <a:solidFill>
                            <a:srgbClr val="000000"/>
                          </a:solidFill>
                          <a:effectLst/>
                          <a:latin typeface="Calibri" panose="020F0502020204030204" pitchFamily="34" charset="0"/>
                        </a:rPr>
                        <a:t>2015</a:t>
                      </a:r>
                    </a:p>
                  </a:txBody>
                  <a:tcPr marL="9046" marR="9046" marT="9046" marB="0" anchor="b">
                    <a:lnL>
                      <a:noFill/>
                    </a:lnL>
                    <a:lnR>
                      <a:noFill/>
                    </a:lnR>
                    <a:lnT>
                      <a:noFill/>
                    </a:lnT>
                    <a:lnB>
                      <a:noFill/>
                    </a:lnB>
                  </a:tcPr>
                </a:tc>
                <a:tc>
                  <a:txBody>
                    <a:bodyPr/>
                    <a:lstStyle/>
                    <a:p>
                      <a:pPr algn="ctr" fontAlgn="b"/>
                      <a:r>
                        <a:rPr lang="en-US" sz="2100" b="0" i="0" u="none" strike="noStrike">
                          <a:solidFill>
                            <a:srgbClr val="000000"/>
                          </a:solidFill>
                          <a:effectLst/>
                          <a:latin typeface="Calibri" panose="020F0502020204030204" pitchFamily="34" charset="0"/>
                        </a:rPr>
                        <a:t>5%</a:t>
                      </a:r>
                    </a:p>
                  </a:txBody>
                  <a:tcPr marL="9046" marR="9046" marT="9046" marB="0" anchor="b">
                    <a:lnL>
                      <a:noFill/>
                    </a:lnL>
                    <a:lnR>
                      <a:noFill/>
                    </a:lnR>
                    <a:lnT>
                      <a:noFill/>
                    </a:lnT>
                    <a:lnB>
                      <a:noFill/>
                    </a:lnB>
                    <a:solidFill>
                      <a:srgbClr val="8AACD7"/>
                    </a:solidFill>
                  </a:tcPr>
                </a:tc>
                <a:tc>
                  <a:txBody>
                    <a:bodyPr/>
                    <a:lstStyle/>
                    <a:p>
                      <a:pPr algn="ctr" fontAlgn="b"/>
                      <a:r>
                        <a:rPr lang="en-US" sz="2100" b="0" i="0" u="none" strike="noStrike">
                          <a:solidFill>
                            <a:srgbClr val="000000"/>
                          </a:solidFill>
                          <a:effectLst/>
                          <a:latin typeface="Calibri" panose="020F0502020204030204" pitchFamily="34" charset="0"/>
                        </a:rPr>
                        <a:t>8%</a:t>
                      </a:r>
                    </a:p>
                  </a:txBody>
                  <a:tcPr marL="9046" marR="9046" marT="9046" marB="0" anchor="b">
                    <a:lnL>
                      <a:noFill/>
                    </a:lnL>
                    <a:lnR>
                      <a:noFill/>
                    </a:lnR>
                    <a:lnT>
                      <a:noFill/>
                    </a:lnT>
                    <a:lnB>
                      <a:noFill/>
                    </a:lnB>
                    <a:solidFill>
                      <a:srgbClr val="BBCEE8"/>
                    </a:solidFill>
                  </a:tcPr>
                </a:tc>
                <a:tc>
                  <a:txBody>
                    <a:bodyPr/>
                    <a:lstStyle/>
                    <a:p>
                      <a:pPr algn="ctr" fontAlgn="b"/>
                      <a:r>
                        <a:rPr lang="en-US" sz="2100" b="0" i="0" u="none" strike="noStrike">
                          <a:solidFill>
                            <a:srgbClr val="000000"/>
                          </a:solidFill>
                          <a:effectLst/>
                          <a:latin typeface="Calibri" panose="020F0502020204030204" pitchFamily="34" charset="0"/>
                        </a:rPr>
                        <a:t>4%</a:t>
                      </a:r>
                    </a:p>
                  </a:txBody>
                  <a:tcPr marL="9046" marR="9046" marT="9046" marB="0" anchor="b">
                    <a:lnL>
                      <a:noFill/>
                    </a:lnL>
                    <a:lnR>
                      <a:noFill/>
                    </a:lnR>
                    <a:lnT>
                      <a:noFill/>
                    </a:lnT>
                    <a:lnB>
                      <a:noFill/>
                    </a:lnB>
                    <a:solidFill>
                      <a:srgbClr val="7AA0D1"/>
                    </a:solidFill>
                  </a:tcPr>
                </a:tc>
                <a:extLst>
                  <a:ext uri="{0D108BD9-81ED-4DB2-BD59-A6C34878D82A}">
                    <a16:rowId xmlns:a16="http://schemas.microsoft.com/office/drawing/2014/main" val="4260796897"/>
                  </a:ext>
                </a:extLst>
              </a:tr>
              <a:tr h="322385">
                <a:tc>
                  <a:txBody>
                    <a:bodyPr/>
                    <a:lstStyle/>
                    <a:p>
                      <a:pPr algn="r" fontAlgn="b"/>
                      <a:r>
                        <a:rPr lang="en-US" sz="2100" b="0" i="0" u="none" strike="noStrike">
                          <a:solidFill>
                            <a:srgbClr val="000000"/>
                          </a:solidFill>
                          <a:effectLst/>
                          <a:latin typeface="Calibri" panose="020F0502020204030204" pitchFamily="34" charset="0"/>
                        </a:rPr>
                        <a:t>2016</a:t>
                      </a:r>
                    </a:p>
                  </a:txBody>
                  <a:tcPr marL="9046" marR="9046" marT="9046" marB="0" anchor="b">
                    <a:lnL>
                      <a:noFill/>
                    </a:lnL>
                    <a:lnR>
                      <a:noFill/>
                    </a:lnR>
                    <a:lnT>
                      <a:noFill/>
                    </a:lnT>
                    <a:lnB>
                      <a:noFill/>
                    </a:lnB>
                  </a:tcPr>
                </a:tc>
                <a:tc>
                  <a:txBody>
                    <a:bodyPr/>
                    <a:lstStyle/>
                    <a:p>
                      <a:pPr algn="ctr" fontAlgn="b"/>
                      <a:r>
                        <a:rPr lang="en-US" sz="2100" b="0" i="0" u="none" strike="noStrike">
                          <a:solidFill>
                            <a:srgbClr val="000000"/>
                          </a:solidFill>
                          <a:effectLst/>
                          <a:latin typeface="Calibri" panose="020F0502020204030204" pitchFamily="34" charset="0"/>
                        </a:rPr>
                        <a:t>13%</a:t>
                      </a:r>
                    </a:p>
                  </a:txBody>
                  <a:tcPr marL="9046" marR="9046" marT="9046" marB="0" anchor="b">
                    <a:lnL>
                      <a:noFill/>
                    </a:lnL>
                    <a:lnR>
                      <a:noFill/>
                    </a:lnR>
                    <a:lnT>
                      <a:noFill/>
                    </a:lnT>
                    <a:lnB>
                      <a:noFill/>
                    </a:lnB>
                    <a:solidFill>
                      <a:srgbClr val="FCFAFD"/>
                    </a:solidFill>
                  </a:tcPr>
                </a:tc>
                <a:tc>
                  <a:txBody>
                    <a:bodyPr/>
                    <a:lstStyle/>
                    <a:p>
                      <a:pPr algn="ctr" fontAlgn="b"/>
                      <a:r>
                        <a:rPr lang="en-US" sz="2100" b="0" i="0" u="none" strike="noStrike">
                          <a:solidFill>
                            <a:srgbClr val="000000"/>
                          </a:solidFill>
                          <a:effectLst/>
                          <a:latin typeface="Calibri" panose="020F0502020204030204" pitchFamily="34" charset="0"/>
                        </a:rPr>
                        <a:t>10%</a:t>
                      </a:r>
                    </a:p>
                  </a:txBody>
                  <a:tcPr marL="9046" marR="9046" marT="9046" marB="0" anchor="b">
                    <a:lnL>
                      <a:noFill/>
                    </a:lnL>
                    <a:lnR>
                      <a:noFill/>
                    </a:lnR>
                    <a:lnT>
                      <a:noFill/>
                    </a:lnT>
                    <a:lnB>
                      <a:noFill/>
                    </a:lnB>
                    <a:solidFill>
                      <a:srgbClr val="DBE5F3"/>
                    </a:solidFill>
                  </a:tcPr>
                </a:tc>
                <a:tc>
                  <a:txBody>
                    <a:bodyPr/>
                    <a:lstStyle/>
                    <a:p>
                      <a:pPr algn="ctr" fontAlgn="b"/>
                      <a:r>
                        <a:rPr lang="en-US" sz="2100" b="0" i="0" u="none" strike="noStrike">
                          <a:solidFill>
                            <a:srgbClr val="000000"/>
                          </a:solidFill>
                          <a:effectLst/>
                          <a:latin typeface="Calibri" panose="020F0502020204030204" pitchFamily="34" charset="0"/>
                        </a:rPr>
                        <a:t>4%</a:t>
                      </a:r>
                    </a:p>
                  </a:txBody>
                  <a:tcPr marL="9046" marR="9046" marT="9046" marB="0" anchor="b">
                    <a:lnL>
                      <a:noFill/>
                    </a:lnL>
                    <a:lnR>
                      <a:noFill/>
                    </a:lnR>
                    <a:lnT>
                      <a:noFill/>
                    </a:lnT>
                    <a:lnB>
                      <a:noFill/>
                    </a:lnB>
                    <a:solidFill>
                      <a:srgbClr val="7AA0D1"/>
                    </a:solidFill>
                  </a:tcPr>
                </a:tc>
                <a:extLst>
                  <a:ext uri="{0D108BD9-81ED-4DB2-BD59-A6C34878D82A}">
                    <a16:rowId xmlns:a16="http://schemas.microsoft.com/office/drawing/2014/main" val="1521283386"/>
                  </a:ext>
                </a:extLst>
              </a:tr>
              <a:tr h="322385">
                <a:tc>
                  <a:txBody>
                    <a:bodyPr/>
                    <a:lstStyle/>
                    <a:p>
                      <a:pPr algn="r" fontAlgn="b"/>
                      <a:r>
                        <a:rPr lang="en-US" sz="2100" b="0" i="0" u="none" strike="noStrike">
                          <a:solidFill>
                            <a:srgbClr val="000000"/>
                          </a:solidFill>
                          <a:effectLst/>
                          <a:latin typeface="Calibri" panose="020F0502020204030204" pitchFamily="34" charset="0"/>
                        </a:rPr>
                        <a:t>2017</a:t>
                      </a:r>
                    </a:p>
                  </a:txBody>
                  <a:tcPr marL="9046" marR="9046" marT="9046" marB="0" anchor="b">
                    <a:lnL>
                      <a:noFill/>
                    </a:lnL>
                    <a:lnR>
                      <a:noFill/>
                    </a:lnR>
                    <a:lnT>
                      <a:noFill/>
                    </a:lnT>
                    <a:lnB>
                      <a:noFill/>
                    </a:lnB>
                  </a:tcPr>
                </a:tc>
                <a:tc>
                  <a:txBody>
                    <a:bodyPr/>
                    <a:lstStyle/>
                    <a:p>
                      <a:pPr algn="ctr" fontAlgn="b"/>
                      <a:r>
                        <a:rPr lang="en-US" sz="2100" b="0" i="0" u="none" strike="noStrike">
                          <a:solidFill>
                            <a:srgbClr val="000000"/>
                          </a:solidFill>
                          <a:effectLst/>
                          <a:latin typeface="Calibri" panose="020F0502020204030204" pitchFamily="34" charset="0"/>
                        </a:rPr>
                        <a:t>12%</a:t>
                      </a:r>
                    </a:p>
                  </a:txBody>
                  <a:tcPr marL="9046" marR="9046" marT="9046" marB="0" anchor="b">
                    <a:lnL>
                      <a:noFill/>
                    </a:lnL>
                    <a:lnR>
                      <a:noFill/>
                    </a:lnR>
                    <a:lnT>
                      <a:noFill/>
                    </a:lnT>
                    <a:lnB>
                      <a:noFill/>
                    </a:lnB>
                    <a:solidFill>
                      <a:srgbClr val="FCFCFF"/>
                    </a:solidFill>
                  </a:tcPr>
                </a:tc>
                <a:tc>
                  <a:txBody>
                    <a:bodyPr/>
                    <a:lstStyle/>
                    <a:p>
                      <a:pPr algn="ctr" fontAlgn="b"/>
                      <a:r>
                        <a:rPr lang="en-US" sz="2100" b="0" i="0" u="none" strike="noStrike">
                          <a:solidFill>
                            <a:srgbClr val="000000"/>
                          </a:solidFill>
                          <a:effectLst/>
                          <a:latin typeface="Calibri" panose="020F0502020204030204" pitchFamily="34" charset="0"/>
                        </a:rPr>
                        <a:t>12%</a:t>
                      </a:r>
                    </a:p>
                  </a:txBody>
                  <a:tcPr marL="9046" marR="9046" marT="9046" marB="0" anchor="b">
                    <a:lnL>
                      <a:noFill/>
                    </a:lnL>
                    <a:lnR>
                      <a:noFill/>
                    </a:lnR>
                    <a:lnT>
                      <a:noFill/>
                    </a:lnT>
                    <a:lnB>
                      <a:noFill/>
                    </a:lnB>
                    <a:solidFill>
                      <a:srgbClr val="FCFCFF"/>
                    </a:solidFill>
                  </a:tcPr>
                </a:tc>
                <a:tc>
                  <a:txBody>
                    <a:bodyPr/>
                    <a:lstStyle/>
                    <a:p>
                      <a:pPr algn="ctr" fontAlgn="b"/>
                      <a:r>
                        <a:rPr lang="en-US" sz="2100" b="0" i="0" u="none" strike="noStrike">
                          <a:solidFill>
                            <a:srgbClr val="000000"/>
                          </a:solidFill>
                          <a:effectLst/>
                          <a:latin typeface="Calibri" panose="020F0502020204030204" pitchFamily="34" charset="0"/>
                        </a:rPr>
                        <a:t>20%</a:t>
                      </a:r>
                    </a:p>
                  </a:txBody>
                  <a:tcPr marL="9046" marR="9046" marT="9046" marB="0" anchor="b">
                    <a:lnL>
                      <a:noFill/>
                    </a:lnL>
                    <a:lnR>
                      <a:noFill/>
                    </a:lnR>
                    <a:lnT>
                      <a:noFill/>
                    </a:lnT>
                    <a:lnB>
                      <a:noFill/>
                    </a:lnB>
                    <a:solidFill>
                      <a:srgbClr val="FCEBEE"/>
                    </a:solidFill>
                  </a:tcPr>
                </a:tc>
                <a:extLst>
                  <a:ext uri="{0D108BD9-81ED-4DB2-BD59-A6C34878D82A}">
                    <a16:rowId xmlns:a16="http://schemas.microsoft.com/office/drawing/2014/main" val="3052747285"/>
                  </a:ext>
                </a:extLst>
              </a:tr>
              <a:tr h="322385">
                <a:tc>
                  <a:txBody>
                    <a:bodyPr/>
                    <a:lstStyle/>
                    <a:p>
                      <a:pPr algn="r" fontAlgn="b"/>
                      <a:r>
                        <a:rPr lang="en-US" sz="2100" b="0" i="0" u="none" strike="noStrike">
                          <a:solidFill>
                            <a:srgbClr val="000000"/>
                          </a:solidFill>
                          <a:effectLst/>
                          <a:latin typeface="Calibri" panose="020F0502020204030204" pitchFamily="34" charset="0"/>
                        </a:rPr>
                        <a:t>2018</a:t>
                      </a:r>
                    </a:p>
                  </a:txBody>
                  <a:tcPr marL="9046" marR="9046" marT="9046" marB="0" anchor="b">
                    <a:lnL>
                      <a:noFill/>
                    </a:lnL>
                    <a:lnR>
                      <a:noFill/>
                    </a:lnR>
                    <a:lnT>
                      <a:noFill/>
                    </a:lnT>
                    <a:lnB>
                      <a:noFill/>
                    </a:lnB>
                  </a:tcPr>
                </a:tc>
                <a:tc>
                  <a:txBody>
                    <a:bodyPr/>
                    <a:lstStyle/>
                    <a:p>
                      <a:pPr algn="ctr" fontAlgn="b"/>
                      <a:r>
                        <a:rPr lang="en-US" sz="2100" b="0" i="0" u="none" strike="noStrike">
                          <a:solidFill>
                            <a:srgbClr val="000000"/>
                          </a:solidFill>
                          <a:effectLst/>
                          <a:latin typeface="Calibri" panose="020F0502020204030204" pitchFamily="34" charset="0"/>
                        </a:rPr>
                        <a:t>23%</a:t>
                      </a:r>
                    </a:p>
                  </a:txBody>
                  <a:tcPr marL="9046" marR="9046" marT="9046" marB="0" anchor="b">
                    <a:lnL>
                      <a:noFill/>
                    </a:lnL>
                    <a:lnR>
                      <a:noFill/>
                    </a:lnR>
                    <a:lnT>
                      <a:noFill/>
                    </a:lnT>
                    <a:lnB>
                      <a:noFill/>
                    </a:lnB>
                    <a:solidFill>
                      <a:srgbClr val="FCE4E7"/>
                    </a:solidFill>
                  </a:tcPr>
                </a:tc>
                <a:tc>
                  <a:txBody>
                    <a:bodyPr/>
                    <a:lstStyle/>
                    <a:p>
                      <a:pPr algn="ctr" fontAlgn="b"/>
                      <a:r>
                        <a:rPr lang="en-US" sz="2100" b="0" i="0" u="none" strike="noStrike">
                          <a:solidFill>
                            <a:srgbClr val="000000"/>
                          </a:solidFill>
                          <a:effectLst/>
                          <a:latin typeface="Calibri" panose="020F0502020204030204" pitchFamily="34" charset="0"/>
                        </a:rPr>
                        <a:t>6%</a:t>
                      </a:r>
                    </a:p>
                  </a:txBody>
                  <a:tcPr marL="9046" marR="9046" marT="9046" marB="0" anchor="b">
                    <a:lnL>
                      <a:noFill/>
                    </a:lnL>
                    <a:lnR>
                      <a:noFill/>
                    </a:lnR>
                    <a:lnT>
                      <a:noFill/>
                    </a:lnT>
                    <a:lnB>
                      <a:noFill/>
                    </a:lnB>
                    <a:solidFill>
                      <a:srgbClr val="9AB7DC"/>
                    </a:solidFill>
                  </a:tcPr>
                </a:tc>
                <a:tc>
                  <a:txBody>
                    <a:bodyPr/>
                    <a:lstStyle/>
                    <a:p>
                      <a:pPr algn="ctr" fontAlgn="b"/>
                      <a:r>
                        <a:rPr lang="en-US" sz="2100" b="0" i="0" u="none" strike="noStrike">
                          <a:solidFill>
                            <a:srgbClr val="000000"/>
                          </a:solidFill>
                          <a:effectLst/>
                          <a:latin typeface="Calibri" panose="020F0502020204030204" pitchFamily="34" charset="0"/>
                        </a:rPr>
                        <a:t>6%</a:t>
                      </a:r>
                    </a:p>
                  </a:txBody>
                  <a:tcPr marL="9046" marR="9046" marT="9046" marB="0" anchor="b">
                    <a:lnL>
                      <a:noFill/>
                    </a:lnL>
                    <a:lnR>
                      <a:noFill/>
                    </a:lnR>
                    <a:lnT>
                      <a:noFill/>
                    </a:lnT>
                    <a:lnB>
                      <a:noFill/>
                    </a:lnB>
                    <a:solidFill>
                      <a:srgbClr val="9AB7DC"/>
                    </a:solidFill>
                  </a:tcPr>
                </a:tc>
                <a:extLst>
                  <a:ext uri="{0D108BD9-81ED-4DB2-BD59-A6C34878D82A}">
                    <a16:rowId xmlns:a16="http://schemas.microsoft.com/office/drawing/2014/main" val="1948606518"/>
                  </a:ext>
                </a:extLst>
              </a:tr>
              <a:tr h="322385">
                <a:tc>
                  <a:txBody>
                    <a:bodyPr/>
                    <a:lstStyle/>
                    <a:p>
                      <a:pPr algn="r" fontAlgn="b"/>
                      <a:r>
                        <a:rPr lang="en-US" sz="2100" b="0" i="0" u="none" strike="noStrike">
                          <a:solidFill>
                            <a:srgbClr val="000000"/>
                          </a:solidFill>
                          <a:effectLst/>
                          <a:latin typeface="Calibri" panose="020F0502020204030204" pitchFamily="34" charset="0"/>
                        </a:rPr>
                        <a:t>2019</a:t>
                      </a:r>
                    </a:p>
                  </a:txBody>
                  <a:tcPr marL="9046" marR="9046" marT="9046" marB="0" anchor="b">
                    <a:lnL>
                      <a:noFill/>
                    </a:lnL>
                    <a:lnR>
                      <a:noFill/>
                    </a:lnR>
                    <a:lnT>
                      <a:noFill/>
                    </a:lnT>
                    <a:lnB>
                      <a:noFill/>
                    </a:lnB>
                  </a:tcPr>
                </a:tc>
                <a:tc>
                  <a:txBody>
                    <a:bodyPr/>
                    <a:lstStyle/>
                    <a:p>
                      <a:pPr algn="ctr" fontAlgn="b"/>
                      <a:r>
                        <a:rPr lang="en-US" sz="2100" b="0" i="0" u="none" strike="noStrike">
                          <a:solidFill>
                            <a:srgbClr val="000000"/>
                          </a:solidFill>
                          <a:effectLst/>
                          <a:latin typeface="Calibri" panose="020F0502020204030204" pitchFamily="34" charset="0"/>
                        </a:rPr>
                        <a:t>22%</a:t>
                      </a:r>
                    </a:p>
                  </a:txBody>
                  <a:tcPr marL="9046" marR="9046" marT="9046" marB="0" anchor="b">
                    <a:lnL>
                      <a:noFill/>
                    </a:lnL>
                    <a:lnR>
                      <a:noFill/>
                    </a:lnR>
                    <a:lnT>
                      <a:noFill/>
                    </a:lnT>
                    <a:lnB>
                      <a:noFill/>
                    </a:lnB>
                    <a:solidFill>
                      <a:srgbClr val="FCE7E9"/>
                    </a:solidFill>
                  </a:tcPr>
                </a:tc>
                <a:tc>
                  <a:txBody>
                    <a:bodyPr/>
                    <a:lstStyle/>
                    <a:p>
                      <a:pPr algn="ctr" fontAlgn="b"/>
                      <a:r>
                        <a:rPr lang="en-US" sz="2100" b="0" i="0" u="none" strike="noStrike">
                          <a:solidFill>
                            <a:srgbClr val="000000"/>
                          </a:solidFill>
                          <a:effectLst/>
                          <a:latin typeface="Calibri" panose="020F0502020204030204" pitchFamily="34" charset="0"/>
                        </a:rPr>
                        <a:t>10%</a:t>
                      </a:r>
                    </a:p>
                  </a:txBody>
                  <a:tcPr marL="9046" marR="9046" marT="9046" marB="0" anchor="b">
                    <a:lnL>
                      <a:noFill/>
                    </a:lnL>
                    <a:lnR>
                      <a:noFill/>
                    </a:lnR>
                    <a:lnT>
                      <a:noFill/>
                    </a:lnT>
                    <a:lnB>
                      <a:noFill/>
                    </a:lnB>
                    <a:solidFill>
                      <a:srgbClr val="DBE5F3"/>
                    </a:solidFill>
                  </a:tcPr>
                </a:tc>
                <a:tc>
                  <a:txBody>
                    <a:bodyPr/>
                    <a:lstStyle/>
                    <a:p>
                      <a:pPr algn="ctr" fontAlgn="b"/>
                      <a:r>
                        <a:rPr lang="en-US" sz="2100" b="0" i="0" u="none" strike="noStrike">
                          <a:solidFill>
                            <a:srgbClr val="000000"/>
                          </a:solidFill>
                          <a:effectLst/>
                          <a:latin typeface="Calibri" panose="020F0502020204030204" pitchFamily="34" charset="0"/>
                        </a:rPr>
                        <a:t>6%</a:t>
                      </a:r>
                    </a:p>
                  </a:txBody>
                  <a:tcPr marL="9046" marR="9046" marT="9046" marB="0" anchor="b">
                    <a:lnL>
                      <a:noFill/>
                    </a:lnL>
                    <a:lnR>
                      <a:noFill/>
                    </a:lnR>
                    <a:lnT>
                      <a:noFill/>
                    </a:lnT>
                    <a:lnB>
                      <a:noFill/>
                    </a:lnB>
                    <a:solidFill>
                      <a:srgbClr val="9AB7DC"/>
                    </a:solidFill>
                  </a:tcPr>
                </a:tc>
                <a:extLst>
                  <a:ext uri="{0D108BD9-81ED-4DB2-BD59-A6C34878D82A}">
                    <a16:rowId xmlns:a16="http://schemas.microsoft.com/office/drawing/2014/main" val="643619715"/>
                  </a:ext>
                </a:extLst>
              </a:tr>
              <a:tr h="322385">
                <a:tc>
                  <a:txBody>
                    <a:bodyPr/>
                    <a:lstStyle/>
                    <a:p>
                      <a:pPr algn="r" fontAlgn="b"/>
                      <a:r>
                        <a:rPr lang="en-US" sz="2100" b="0" i="0" u="none" strike="noStrike">
                          <a:solidFill>
                            <a:srgbClr val="000000"/>
                          </a:solidFill>
                          <a:effectLst/>
                          <a:latin typeface="Calibri" panose="020F0502020204030204" pitchFamily="34" charset="0"/>
                        </a:rPr>
                        <a:t>2020</a:t>
                      </a:r>
                    </a:p>
                  </a:txBody>
                  <a:tcPr marL="9046" marR="9046" marT="9046" marB="0" anchor="b">
                    <a:lnL>
                      <a:noFill/>
                    </a:lnL>
                    <a:lnR>
                      <a:noFill/>
                    </a:lnR>
                    <a:lnT>
                      <a:noFill/>
                    </a:lnT>
                    <a:lnB>
                      <a:noFill/>
                    </a:lnB>
                  </a:tcPr>
                </a:tc>
                <a:tc>
                  <a:txBody>
                    <a:bodyPr/>
                    <a:lstStyle/>
                    <a:p>
                      <a:pPr algn="ctr" fontAlgn="b"/>
                      <a:r>
                        <a:rPr lang="en-US" sz="2100" b="0" i="0" u="none" strike="noStrike">
                          <a:solidFill>
                            <a:srgbClr val="000000"/>
                          </a:solidFill>
                          <a:effectLst/>
                          <a:latin typeface="Calibri" panose="020F0502020204030204" pitchFamily="34" charset="0"/>
                        </a:rPr>
                        <a:t>60%</a:t>
                      </a:r>
                    </a:p>
                  </a:txBody>
                  <a:tcPr marL="9046" marR="9046" marT="9046" marB="0" anchor="b">
                    <a:lnL>
                      <a:noFill/>
                    </a:lnL>
                    <a:lnR>
                      <a:noFill/>
                    </a:lnR>
                    <a:lnT>
                      <a:noFill/>
                    </a:lnT>
                    <a:lnB>
                      <a:noFill/>
                    </a:lnB>
                    <a:solidFill>
                      <a:srgbClr val="FA9395"/>
                    </a:solidFill>
                  </a:tcPr>
                </a:tc>
                <a:tc>
                  <a:txBody>
                    <a:bodyPr/>
                    <a:lstStyle/>
                    <a:p>
                      <a:pPr algn="ctr" fontAlgn="b"/>
                      <a:r>
                        <a:rPr lang="en-US" sz="2100" b="0" i="0" u="none" strike="noStrike">
                          <a:solidFill>
                            <a:srgbClr val="000000"/>
                          </a:solidFill>
                          <a:effectLst/>
                          <a:latin typeface="Calibri" panose="020F0502020204030204" pitchFamily="34" charset="0"/>
                        </a:rPr>
                        <a:t>--</a:t>
                      </a:r>
                    </a:p>
                  </a:txBody>
                  <a:tcPr marL="9046" marR="9046" marT="9046" marB="0" anchor="b">
                    <a:lnL>
                      <a:noFill/>
                    </a:lnL>
                    <a:lnR>
                      <a:noFill/>
                    </a:lnR>
                    <a:lnT>
                      <a:noFill/>
                    </a:lnT>
                    <a:lnB>
                      <a:noFill/>
                    </a:lnB>
                  </a:tcPr>
                </a:tc>
                <a:tc>
                  <a:txBody>
                    <a:bodyPr/>
                    <a:lstStyle/>
                    <a:p>
                      <a:pPr algn="ctr" fontAlgn="b"/>
                      <a:r>
                        <a:rPr lang="en-US" sz="2100" b="0" i="0" u="none" strike="noStrike">
                          <a:solidFill>
                            <a:srgbClr val="000000"/>
                          </a:solidFill>
                          <a:effectLst/>
                          <a:latin typeface="Calibri" panose="020F0502020204030204" pitchFamily="34" charset="0"/>
                        </a:rPr>
                        <a:t>79%</a:t>
                      </a:r>
                    </a:p>
                  </a:txBody>
                  <a:tcPr marL="9046" marR="9046" marT="9046" marB="0" anchor="b">
                    <a:lnL>
                      <a:noFill/>
                    </a:lnL>
                    <a:lnR>
                      <a:noFill/>
                    </a:lnR>
                    <a:lnT>
                      <a:noFill/>
                    </a:lnT>
                    <a:lnB>
                      <a:noFill/>
                    </a:lnB>
                    <a:solidFill>
                      <a:srgbClr val="F8696B"/>
                    </a:solidFill>
                  </a:tcPr>
                </a:tc>
                <a:extLst>
                  <a:ext uri="{0D108BD9-81ED-4DB2-BD59-A6C34878D82A}">
                    <a16:rowId xmlns:a16="http://schemas.microsoft.com/office/drawing/2014/main" val="919802211"/>
                  </a:ext>
                </a:extLst>
              </a:tr>
              <a:tr h="322385">
                <a:tc>
                  <a:txBody>
                    <a:bodyPr/>
                    <a:lstStyle/>
                    <a:p>
                      <a:pPr algn="r" fontAlgn="b"/>
                      <a:r>
                        <a:rPr lang="en-US" sz="2100" b="0" i="0" u="none" strike="noStrike">
                          <a:solidFill>
                            <a:srgbClr val="000000"/>
                          </a:solidFill>
                          <a:effectLst/>
                          <a:latin typeface="Calibri" panose="020F0502020204030204" pitchFamily="34" charset="0"/>
                        </a:rPr>
                        <a:t>2021</a:t>
                      </a:r>
                    </a:p>
                  </a:txBody>
                  <a:tcPr marL="9046" marR="9046" marT="9046" marB="0" anchor="b">
                    <a:lnL>
                      <a:noFill/>
                    </a:lnL>
                    <a:lnR>
                      <a:noFill/>
                    </a:lnR>
                    <a:lnT>
                      <a:noFill/>
                    </a:lnT>
                    <a:lnB>
                      <a:noFill/>
                    </a:lnB>
                  </a:tcPr>
                </a:tc>
                <a:tc>
                  <a:txBody>
                    <a:bodyPr/>
                    <a:lstStyle/>
                    <a:p>
                      <a:pPr algn="ctr" fontAlgn="b"/>
                      <a:r>
                        <a:rPr lang="en-US" sz="2100" b="0" i="0" u="none" strike="noStrike">
                          <a:solidFill>
                            <a:srgbClr val="000000"/>
                          </a:solidFill>
                          <a:effectLst/>
                          <a:latin typeface="Calibri" panose="020F0502020204030204" pitchFamily="34" charset="0"/>
                        </a:rPr>
                        <a:t>20%</a:t>
                      </a:r>
                    </a:p>
                  </a:txBody>
                  <a:tcPr marL="9046" marR="9046" marT="9046" marB="0" anchor="b">
                    <a:lnL>
                      <a:noFill/>
                    </a:lnL>
                    <a:lnR>
                      <a:noFill/>
                    </a:lnR>
                    <a:lnT>
                      <a:noFill/>
                    </a:lnT>
                    <a:lnB>
                      <a:noFill/>
                    </a:lnB>
                    <a:solidFill>
                      <a:srgbClr val="FCEBEE"/>
                    </a:solidFill>
                  </a:tcPr>
                </a:tc>
                <a:tc>
                  <a:txBody>
                    <a:bodyPr/>
                    <a:lstStyle/>
                    <a:p>
                      <a:pPr algn="ctr" fontAlgn="b"/>
                      <a:r>
                        <a:rPr lang="en-US" sz="2100" b="0" i="0" u="none" strike="noStrike">
                          <a:solidFill>
                            <a:srgbClr val="000000"/>
                          </a:solidFill>
                          <a:effectLst/>
                          <a:latin typeface="Calibri" panose="020F0502020204030204" pitchFamily="34" charset="0"/>
                        </a:rPr>
                        <a:t>14%</a:t>
                      </a:r>
                    </a:p>
                  </a:txBody>
                  <a:tcPr marL="9046" marR="9046" marT="9046" marB="0" anchor="b">
                    <a:lnL>
                      <a:noFill/>
                    </a:lnL>
                    <a:lnR>
                      <a:noFill/>
                    </a:lnR>
                    <a:lnT>
                      <a:noFill/>
                    </a:lnT>
                    <a:lnB>
                      <a:noFill/>
                    </a:lnB>
                    <a:solidFill>
                      <a:srgbClr val="FCF8FB"/>
                    </a:solidFill>
                  </a:tcPr>
                </a:tc>
                <a:tc>
                  <a:txBody>
                    <a:bodyPr/>
                    <a:lstStyle/>
                    <a:p>
                      <a:pPr algn="ctr" fontAlgn="b"/>
                      <a:r>
                        <a:rPr lang="en-US" sz="2100" b="0" i="0" u="none" strike="noStrike">
                          <a:solidFill>
                            <a:srgbClr val="000000"/>
                          </a:solidFill>
                          <a:effectLst/>
                          <a:latin typeface="Calibri" panose="020F0502020204030204" pitchFamily="34" charset="0"/>
                        </a:rPr>
                        <a:t>72%</a:t>
                      </a:r>
                    </a:p>
                  </a:txBody>
                  <a:tcPr marL="9046" marR="9046" marT="9046" marB="0" anchor="b">
                    <a:lnL>
                      <a:noFill/>
                    </a:lnL>
                    <a:lnR>
                      <a:noFill/>
                    </a:lnR>
                    <a:lnT>
                      <a:noFill/>
                    </a:lnT>
                    <a:lnB>
                      <a:noFill/>
                    </a:lnB>
                    <a:solidFill>
                      <a:srgbClr val="F9797B"/>
                    </a:solidFill>
                  </a:tcPr>
                </a:tc>
                <a:extLst>
                  <a:ext uri="{0D108BD9-81ED-4DB2-BD59-A6C34878D82A}">
                    <a16:rowId xmlns:a16="http://schemas.microsoft.com/office/drawing/2014/main" val="3949204681"/>
                  </a:ext>
                </a:extLst>
              </a:tr>
              <a:tr h="322385">
                <a:tc>
                  <a:txBody>
                    <a:bodyPr/>
                    <a:lstStyle/>
                    <a:p>
                      <a:pPr algn="r" fontAlgn="b"/>
                      <a:r>
                        <a:rPr lang="en-US" sz="2100" b="0" i="0" u="none" strike="noStrike">
                          <a:solidFill>
                            <a:srgbClr val="000000"/>
                          </a:solidFill>
                          <a:effectLst/>
                          <a:latin typeface="Calibri" panose="020F0502020204030204" pitchFamily="34" charset="0"/>
                        </a:rPr>
                        <a:t>2022</a:t>
                      </a:r>
                    </a:p>
                  </a:txBody>
                  <a:tcPr marL="9046" marR="9046" marT="9046" marB="0" anchor="b">
                    <a:lnL>
                      <a:noFill/>
                    </a:lnL>
                    <a:lnR>
                      <a:noFill/>
                    </a:lnR>
                    <a:lnT>
                      <a:noFill/>
                    </a:lnT>
                    <a:lnB>
                      <a:noFill/>
                    </a:lnB>
                  </a:tcPr>
                </a:tc>
                <a:tc>
                  <a:txBody>
                    <a:bodyPr/>
                    <a:lstStyle/>
                    <a:p>
                      <a:pPr algn="ctr" fontAlgn="b"/>
                      <a:r>
                        <a:rPr lang="en-US" sz="2100" b="0" i="0" u="none" strike="noStrike">
                          <a:solidFill>
                            <a:srgbClr val="000000"/>
                          </a:solidFill>
                          <a:effectLst/>
                          <a:latin typeface="Calibri" panose="020F0502020204030204" pitchFamily="34" charset="0"/>
                        </a:rPr>
                        <a:t>6%</a:t>
                      </a:r>
                    </a:p>
                  </a:txBody>
                  <a:tcPr marL="9046" marR="9046" marT="9046" marB="0" anchor="b">
                    <a:lnL>
                      <a:noFill/>
                    </a:lnL>
                    <a:lnR>
                      <a:noFill/>
                    </a:lnR>
                    <a:lnT>
                      <a:noFill/>
                    </a:lnT>
                    <a:lnB>
                      <a:noFill/>
                    </a:lnB>
                    <a:solidFill>
                      <a:srgbClr val="9AB7DC"/>
                    </a:solidFill>
                  </a:tcPr>
                </a:tc>
                <a:tc>
                  <a:txBody>
                    <a:bodyPr/>
                    <a:lstStyle/>
                    <a:p>
                      <a:pPr algn="ctr" fontAlgn="b"/>
                      <a:r>
                        <a:rPr lang="en-US" sz="2100" b="0" i="0" u="none" strike="noStrike">
                          <a:solidFill>
                            <a:srgbClr val="000000"/>
                          </a:solidFill>
                          <a:effectLst/>
                          <a:latin typeface="Calibri" panose="020F0502020204030204" pitchFamily="34" charset="0"/>
                        </a:rPr>
                        <a:t>30%</a:t>
                      </a:r>
                    </a:p>
                  </a:txBody>
                  <a:tcPr marL="9046" marR="9046" marT="9046" marB="0" anchor="b">
                    <a:lnL>
                      <a:noFill/>
                    </a:lnL>
                    <a:lnR>
                      <a:noFill/>
                    </a:lnR>
                    <a:lnT>
                      <a:noFill/>
                    </a:lnT>
                    <a:lnB>
                      <a:noFill/>
                    </a:lnB>
                    <a:solidFill>
                      <a:srgbClr val="FBD5D8"/>
                    </a:solidFill>
                  </a:tcPr>
                </a:tc>
                <a:tc>
                  <a:txBody>
                    <a:bodyPr/>
                    <a:lstStyle/>
                    <a:p>
                      <a:pPr algn="ctr" fontAlgn="b"/>
                      <a:r>
                        <a:rPr lang="en-US" sz="2100" b="0" i="0" u="none" strike="noStrike">
                          <a:solidFill>
                            <a:srgbClr val="000000"/>
                          </a:solidFill>
                          <a:effectLst/>
                          <a:latin typeface="Calibri" panose="020F0502020204030204" pitchFamily="34" charset="0"/>
                        </a:rPr>
                        <a:t>76%</a:t>
                      </a:r>
                    </a:p>
                  </a:txBody>
                  <a:tcPr marL="9046" marR="9046" marT="9046" marB="0" anchor="b">
                    <a:lnL>
                      <a:noFill/>
                    </a:lnL>
                    <a:lnR>
                      <a:noFill/>
                    </a:lnR>
                    <a:lnT>
                      <a:noFill/>
                    </a:lnT>
                    <a:lnB>
                      <a:noFill/>
                    </a:lnB>
                    <a:solidFill>
                      <a:srgbClr val="F97072"/>
                    </a:solidFill>
                  </a:tcPr>
                </a:tc>
                <a:extLst>
                  <a:ext uri="{0D108BD9-81ED-4DB2-BD59-A6C34878D82A}">
                    <a16:rowId xmlns:a16="http://schemas.microsoft.com/office/drawing/2014/main" val="3455683472"/>
                  </a:ext>
                </a:extLst>
              </a:tr>
              <a:tr h="322385">
                <a:tc>
                  <a:txBody>
                    <a:bodyPr/>
                    <a:lstStyle/>
                    <a:p>
                      <a:pPr algn="r" fontAlgn="b"/>
                      <a:r>
                        <a:rPr lang="en-US" sz="2100" b="0" i="0" u="none" strike="noStrike">
                          <a:solidFill>
                            <a:srgbClr val="000000"/>
                          </a:solidFill>
                          <a:effectLst/>
                          <a:latin typeface="Calibri" panose="020F0502020204030204" pitchFamily="34" charset="0"/>
                        </a:rPr>
                        <a:t>2023</a:t>
                      </a:r>
                    </a:p>
                  </a:txBody>
                  <a:tcPr marL="9046" marR="9046" marT="9046" marB="0" anchor="b">
                    <a:lnL>
                      <a:noFill/>
                    </a:lnL>
                    <a:lnR>
                      <a:noFill/>
                    </a:lnR>
                    <a:lnT>
                      <a:noFill/>
                    </a:lnT>
                    <a:lnB>
                      <a:noFill/>
                    </a:lnB>
                  </a:tcPr>
                </a:tc>
                <a:tc>
                  <a:txBody>
                    <a:bodyPr/>
                    <a:lstStyle/>
                    <a:p>
                      <a:pPr algn="ctr" fontAlgn="b"/>
                      <a:r>
                        <a:rPr lang="en-US" sz="2100" b="0" i="0" u="none" strike="noStrike">
                          <a:solidFill>
                            <a:srgbClr val="000000"/>
                          </a:solidFill>
                          <a:effectLst/>
                          <a:latin typeface="Calibri" panose="020F0502020204030204" pitchFamily="34" charset="0"/>
                        </a:rPr>
                        <a:t>34%</a:t>
                      </a:r>
                    </a:p>
                  </a:txBody>
                  <a:tcPr marL="9046" marR="9046" marT="9046" marB="0" anchor="b">
                    <a:lnL>
                      <a:noFill/>
                    </a:lnL>
                    <a:lnR>
                      <a:noFill/>
                    </a:lnR>
                    <a:lnT>
                      <a:noFill/>
                    </a:lnT>
                    <a:lnB>
                      <a:noFill/>
                    </a:lnB>
                    <a:solidFill>
                      <a:srgbClr val="FBCCCF"/>
                    </a:solidFill>
                  </a:tcPr>
                </a:tc>
                <a:tc>
                  <a:txBody>
                    <a:bodyPr/>
                    <a:lstStyle/>
                    <a:p>
                      <a:pPr algn="ctr" fontAlgn="b"/>
                      <a:r>
                        <a:rPr lang="en-US" sz="2100" b="0" i="0" u="none" strike="noStrike">
                          <a:solidFill>
                            <a:srgbClr val="000000"/>
                          </a:solidFill>
                          <a:effectLst/>
                          <a:latin typeface="Calibri" panose="020F0502020204030204" pitchFamily="34" charset="0"/>
                        </a:rPr>
                        <a:t>36%</a:t>
                      </a:r>
                    </a:p>
                  </a:txBody>
                  <a:tcPr marL="9046" marR="9046" marT="9046" marB="0" anchor="b">
                    <a:lnL>
                      <a:noFill/>
                    </a:lnL>
                    <a:lnR>
                      <a:noFill/>
                    </a:lnR>
                    <a:lnT>
                      <a:noFill/>
                    </a:lnT>
                    <a:lnB>
                      <a:noFill/>
                    </a:lnB>
                    <a:solidFill>
                      <a:srgbClr val="FBC8CA"/>
                    </a:solidFill>
                  </a:tcPr>
                </a:tc>
                <a:tc>
                  <a:txBody>
                    <a:bodyPr/>
                    <a:lstStyle/>
                    <a:p>
                      <a:pPr algn="ctr" fontAlgn="b"/>
                      <a:r>
                        <a:rPr lang="en-US" sz="2100" b="0" i="0" u="none" strike="noStrike" dirty="0">
                          <a:solidFill>
                            <a:srgbClr val="000000"/>
                          </a:solidFill>
                          <a:effectLst/>
                          <a:latin typeface="Calibri" panose="020F0502020204030204" pitchFamily="34" charset="0"/>
                        </a:rPr>
                        <a:t>68%</a:t>
                      </a:r>
                    </a:p>
                  </a:txBody>
                  <a:tcPr marL="9046" marR="9046" marT="9046" marB="0" anchor="b">
                    <a:lnL>
                      <a:noFill/>
                    </a:lnL>
                    <a:lnR>
                      <a:noFill/>
                    </a:lnR>
                    <a:lnT>
                      <a:noFill/>
                    </a:lnT>
                    <a:lnB>
                      <a:noFill/>
                    </a:lnB>
                    <a:solidFill>
                      <a:srgbClr val="F98284"/>
                    </a:solidFill>
                  </a:tcPr>
                </a:tc>
                <a:extLst>
                  <a:ext uri="{0D108BD9-81ED-4DB2-BD59-A6C34878D82A}">
                    <a16:rowId xmlns:a16="http://schemas.microsoft.com/office/drawing/2014/main" val="789115044"/>
                  </a:ext>
                </a:extLst>
              </a:tr>
            </a:tbl>
          </a:graphicData>
        </a:graphic>
      </p:graphicFrame>
    </p:spTree>
    <p:extLst>
      <p:ext uri="{BB962C8B-B14F-4D97-AF65-F5344CB8AC3E}">
        <p14:creationId xmlns:p14="http://schemas.microsoft.com/office/powerpoint/2010/main" val="40696042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Fishery length comp </a:t>
            </a:r>
            <a:r>
              <a:rPr lang="en-US" dirty="0" smtClean="0"/>
              <a:t>investigations: State data</a:t>
            </a:r>
            <a:endParaRPr lang="en-US" dirty="0"/>
          </a:p>
        </p:txBody>
      </p:sp>
      <p:sp>
        <p:nvSpPr>
          <p:cNvPr id="5" name="Content Placeholder 4"/>
          <p:cNvSpPr>
            <a:spLocks noGrp="1"/>
          </p:cNvSpPr>
          <p:nvPr>
            <p:ph idx="1"/>
          </p:nvPr>
        </p:nvSpPr>
        <p:spPr>
          <a:xfrm>
            <a:off x="838200" y="1570252"/>
            <a:ext cx="10515600" cy="4351338"/>
          </a:xfrm>
        </p:spPr>
        <p:txBody>
          <a:bodyPr/>
          <a:lstStyle/>
          <a:p>
            <a:r>
              <a:rPr lang="en-US" dirty="0" smtClean="0"/>
              <a:t>State data used to ‘fill-in’ missing federal observer data:</a:t>
            </a:r>
          </a:p>
          <a:p>
            <a:r>
              <a:rPr lang="en-US" dirty="0" smtClean="0"/>
              <a:t>2 steps:</a:t>
            </a:r>
          </a:p>
          <a:p>
            <a:pPr lvl="1"/>
            <a:r>
              <a:rPr lang="en-US" dirty="0" smtClean="0"/>
              <a:t>Step 1: filters state data to more than 30 lengths observed (at trimester-area-gear level) – very few filtered out, most for 90s trawl data</a:t>
            </a:r>
          </a:p>
          <a:p>
            <a:pPr lvl="1"/>
            <a:r>
              <a:rPr lang="en-US" dirty="0" smtClean="0"/>
              <a:t>Step 2: uses state data if fed data missing for that trimester-area-gear combo</a:t>
            </a:r>
          </a:p>
        </p:txBody>
      </p:sp>
      <p:graphicFrame>
        <p:nvGraphicFramePr>
          <p:cNvPr id="3" name="Table 2"/>
          <p:cNvGraphicFramePr>
            <a:graphicFrameLocks noGrp="1"/>
          </p:cNvGraphicFramePr>
          <p:nvPr>
            <p:extLst>
              <p:ext uri="{D42A27DB-BD31-4B8C-83A1-F6EECF244321}">
                <p14:modId xmlns:p14="http://schemas.microsoft.com/office/powerpoint/2010/main" val="3936463935"/>
              </p:ext>
            </p:extLst>
          </p:nvPr>
        </p:nvGraphicFramePr>
        <p:xfrm>
          <a:off x="2882899" y="3686175"/>
          <a:ext cx="5241925" cy="3171825"/>
        </p:xfrm>
        <a:graphic>
          <a:graphicData uri="http://schemas.openxmlformats.org/drawingml/2006/table">
            <a:tbl>
              <a:tblPr/>
              <a:tblGrid>
                <a:gridCol w="1806943">
                  <a:extLst>
                    <a:ext uri="{9D8B030D-6E8A-4147-A177-3AD203B41FA5}">
                      <a16:colId xmlns:a16="http://schemas.microsoft.com/office/drawing/2014/main" val="150995500"/>
                    </a:ext>
                  </a:extLst>
                </a:gridCol>
                <a:gridCol w="1449133">
                  <a:extLst>
                    <a:ext uri="{9D8B030D-6E8A-4147-A177-3AD203B41FA5}">
                      <a16:colId xmlns:a16="http://schemas.microsoft.com/office/drawing/2014/main" val="2964887437"/>
                    </a:ext>
                  </a:extLst>
                </a:gridCol>
                <a:gridCol w="983979">
                  <a:extLst>
                    <a:ext uri="{9D8B030D-6E8A-4147-A177-3AD203B41FA5}">
                      <a16:colId xmlns:a16="http://schemas.microsoft.com/office/drawing/2014/main" val="109817246"/>
                    </a:ext>
                  </a:extLst>
                </a:gridCol>
                <a:gridCol w="1001870">
                  <a:extLst>
                    <a:ext uri="{9D8B030D-6E8A-4147-A177-3AD203B41FA5}">
                      <a16:colId xmlns:a16="http://schemas.microsoft.com/office/drawing/2014/main" val="858119116"/>
                    </a:ext>
                  </a:extLst>
                </a:gridCol>
              </a:tblGrid>
              <a:tr h="352425">
                <a:tc>
                  <a:txBody>
                    <a:bodyPr/>
                    <a:lstStyle/>
                    <a:p>
                      <a:pPr algn="ctr" rtl="0" fontAlgn="b"/>
                      <a:r>
                        <a:rPr lang="en-US" sz="2100" b="1" i="0" u="none" strike="noStrike" dirty="0" smtClean="0">
                          <a:solidFill>
                            <a:srgbClr val="000000"/>
                          </a:solidFill>
                          <a:effectLst/>
                          <a:latin typeface="Calibri" panose="020F0502020204030204" pitchFamily="34" charset="0"/>
                        </a:rPr>
                        <a:t>% data used</a:t>
                      </a:r>
                      <a:endParaRPr lang="en-US" sz="2100" b="1"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rtl="0" fontAlgn="b"/>
                      <a:r>
                        <a:rPr lang="en-US" sz="2100" b="0" i="0" u="none" strike="noStrike">
                          <a:solidFill>
                            <a:srgbClr val="000000"/>
                          </a:solidFill>
                          <a:effectLst/>
                          <a:latin typeface="Calibri" panose="020F0502020204030204" pitchFamily="34" charset="0"/>
                        </a:rPr>
                        <a:t>Longline</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rtl="0" fontAlgn="b"/>
                      <a:r>
                        <a:rPr lang="en-US" sz="2100" b="0" i="0" u="none" strike="noStrike" dirty="0">
                          <a:solidFill>
                            <a:srgbClr val="000000"/>
                          </a:solidFill>
                          <a:effectLst/>
                          <a:latin typeface="Calibri" panose="020F0502020204030204" pitchFamily="34" charset="0"/>
                        </a:rPr>
                        <a:t>Pot</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rtl="0" fontAlgn="b"/>
                      <a:r>
                        <a:rPr lang="en-US" sz="2100" b="0" i="0" u="none" strike="noStrike">
                          <a:solidFill>
                            <a:srgbClr val="000000"/>
                          </a:solidFill>
                          <a:effectLst/>
                          <a:latin typeface="Calibri" panose="020F0502020204030204" pitchFamily="34" charset="0"/>
                        </a:rPr>
                        <a:t>Trawl</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26002390"/>
                  </a:ext>
                </a:extLst>
              </a:tr>
              <a:tr h="352425">
                <a:tc>
                  <a:txBody>
                    <a:bodyPr/>
                    <a:lstStyle/>
                    <a:p>
                      <a:pPr algn="r" rtl="0" fontAlgn="b"/>
                      <a:r>
                        <a:rPr lang="en-US" sz="2100" b="0" i="0" u="none" strike="noStrike" dirty="0">
                          <a:solidFill>
                            <a:srgbClr val="000000"/>
                          </a:solidFill>
                          <a:effectLst/>
                          <a:latin typeface="Calibri" panose="020F0502020204030204" pitchFamily="34" charset="0"/>
                        </a:rPr>
                        <a:t>1997-2016</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marL="0" marR="0" algn="ctr">
                        <a:spcBef>
                          <a:spcPts val="0"/>
                        </a:spcBef>
                        <a:spcAft>
                          <a:spcPts val="600"/>
                        </a:spcAft>
                      </a:pPr>
                      <a:r>
                        <a:rPr lang="en-US" sz="2100">
                          <a:solidFill>
                            <a:srgbClr val="000000"/>
                          </a:solidFill>
                          <a:effectLst/>
                          <a:latin typeface="+mn-lt"/>
                          <a:ea typeface="Times New Roman" panose="02020603050405020304" pitchFamily="18" charset="0"/>
                        </a:rPr>
                        <a:t>35%</a:t>
                      </a:r>
                      <a:endParaRPr lang="en-US" sz="2100">
                        <a:effectLst/>
                        <a:latin typeface="+mn-lt"/>
                        <a:ea typeface="Times New Roman" panose="02020603050405020304" pitchFamily="18"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solidFill>
                      <a:srgbClr val="FA9D9F"/>
                    </a:solidFill>
                  </a:tcPr>
                </a:tc>
                <a:tc>
                  <a:txBody>
                    <a:bodyPr/>
                    <a:lstStyle/>
                    <a:p>
                      <a:pPr marL="0" marR="0" algn="ctr">
                        <a:spcBef>
                          <a:spcPts val="0"/>
                        </a:spcBef>
                        <a:spcAft>
                          <a:spcPts val="600"/>
                        </a:spcAft>
                      </a:pPr>
                      <a:r>
                        <a:rPr lang="en-US" sz="2100">
                          <a:solidFill>
                            <a:srgbClr val="000000"/>
                          </a:solidFill>
                          <a:effectLst/>
                          <a:latin typeface="+mn-lt"/>
                          <a:ea typeface="Times New Roman" panose="02020603050405020304" pitchFamily="18" charset="0"/>
                        </a:rPr>
                        <a:t>19%</a:t>
                      </a:r>
                      <a:endParaRPr lang="en-US" sz="2100">
                        <a:effectLst/>
                        <a:latin typeface="+mn-lt"/>
                        <a:ea typeface="Times New Roman" panose="02020603050405020304" pitchFamily="18"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solidFill>
                      <a:srgbClr val="F98588"/>
                    </a:solidFill>
                  </a:tcPr>
                </a:tc>
                <a:tc>
                  <a:txBody>
                    <a:bodyPr/>
                    <a:lstStyle/>
                    <a:p>
                      <a:pPr marL="0" marR="0" algn="ctr">
                        <a:spcBef>
                          <a:spcPts val="0"/>
                        </a:spcBef>
                        <a:spcAft>
                          <a:spcPts val="600"/>
                        </a:spcAft>
                      </a:pPr>
                      <a:r>
                        <a:rPr lang="en-US" sz="2100">
                          <a:solidFill>
                            <a:srgbClr val="000000"/>
                          </a:solidFill>
                          <a:effectLst/>
                          <a:latin typeface="+mn-lt"/>
                          <a:ea typeface="Times New Roman" panose="02020603050405020304" pitchFamily="18" charset="0"/>
                        </a:rPr>
                        <a:t>38%</a:t>
                      </a:r>
                      <a:endParaRPr lang="en-US" sz="2100">
                        <a:effectLst/>
                        <a:latin typeface="+mn-lt"/>
                        <a:ea typeface="Times New Roman" panose="02020603050405020304" pitchFamily="18"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solidFill>
                      <a:srgbClr val="FAA1A4"/>
                    </a:solidFill>
                  </a:tcPr>
                </a:tc>
                <a:extLst>
                  <a:ext uri="{0D108BD9-81ED-4DB2-BD59-A6C34878D82A}">
                    <a16:rowId xmlns:a16="http://schemas.microsoft.com/office/drawing/2014/main" val="247038741"/>
                  </a:ext>
                </a:extLst>
              </a:tr>
              <a:tr h="352425">
                <a:tc>
                  <a:txBody>
                    <a:bodyPr/>
                    <a:lstStyle/>
                    <a:p>
                      <a:pPr algn="r" rtl="0" fontAlgn="b"/>
                      <a:r>
                        <a:rPr lang="en-US" sz="2100" b="0" i="0" u="none" strike="noStrike">
                          <a:solidFill>
                            <a:srgbClr val="000000"/>
                          </a:solidFill>
                          <a:effectLst/>
                          <a:latin typeface="Calibri" panose="020F0502020204030204" pitchFamily="34" charset="0"/>
                        </a:rPr>
                        <a:t>2017</a:t>
                      </a:r>
                    </a:p>
                  </a:txBody>
                  <a:tcPr marL="9525" marR="9525" marT="9525" marB="0" anchor="b">
                    <a:lnL>
                      <a:noFill/>
                    </a:lnL>
                    <a:lnR>
                      <a:noFill/>
                    </a:lnR>
                    <a:lnT>
                      <a:noFill/>
                    </a:lnT>
                    <a:lnB>
                      <a:noFill/>
                    </a:lnB>
                  </a:tcPr>
                </a:tc>
                <a:tc>
                  <a:txBody>
                    <a:bodyPr/>
                    <a:lstStyle/>
                    <a:p>
                      <a:pPr marL="0" marR="0" algn="ctr">
                        <a:spcBef>
                          <a:spcPts val="0"/>
                        </a:spcBef>
                        <a:spcAft>
                          <a:spcPts val="600"/>
                        </a:spcAft>
                      </a:pPr>
                      <a:r>
                        <a:rPr lang="en-US" sz="2100">
                          <a:solidFill>
                            <a:srgbClr val="000000"/>
                          </a:solidFill>
                          <a:effectLst/>
                          <a:latin typeface="+mn-lt"/>
                          <a:ea typeface="Times New Roman" panose="02020603050405020304" pitchFamily="18" charset="0"/>
                        </a:rPr>
                        <a:t>33%</a:t>
                      </a:r>
                      <a:endParaRPr lang="en-US" sz="2100">
                        <a:effectLst/>
                        <a:latin typeface="+mn-lt"/>
                        <a:ea typeface="Times New Roman" panose="02020603050405020304" pitchFamily="18" charset="0"/>
                      </a:endParaRPr>
                    </a:p>
                  </a:txBody>
                  <a:tcPr marL="9525" marR="9525" marT="9525" marB="0" anchor="b">
                    <a:lnL>
                      <a:noFill/>
                    </a:lnL>
                    <a:lnR>
                      <a:noFill/>
                    </a:lnR>
                    <a:lnT>
                      <a:noFill/>
                    </a:lnT>
                    <a:lnB>
                      <a:noFill/>
                    </a:lnB>
                    <a:solidFill>
                      <a:srgbClr val="FA9A9C"/>
                    </a:solidFill>
                  </a:tcPr>
                </a:tc>
                <a:tc>
                  <a:txBody>
                    <a:bodyPr/>
                    <a:lstStyle/>
                    <a:p>
                      <a:pPr marL="0" marR="0" algn="ctr">
                        <a:spcBef>
                          <a:spcPts val="0"/>
                        </a:spcBef>
                        <a:spcAft>
                          <a:spcPts val="600"/>
                        </a:spcAft>
                      </a:pPr>
                      <a:r>
                        <a:rPr lang="en-US" sz="2100">
                          <a:solidFill>
                            <a:srgbClr val="000000"/>
                          </a:solidFill>
                          <a:effectLst/>
                          <a:latin typeface="+mn-lt"/>
                          <a:ea typeface="Times New Roman" panose="02020603050405020304" pitchFamily="18" charset="0"/>
                        </a:rPr>
                        <a:t>0%</a:t>
                      </a:r>
                      <a:endParaRPr lang="en-US" sz="2100">
                        <a:effectLst/>
                        <a:latin typeface="+mn-lt"/>
                        <a:ea typeface="Times New Roman" panose="02020603050405020304" pitchFamily="18" charset="0"/>
                      </a:endParaRPr>
                    </a:p>
                  </a:txBody>
                  <a:tcPr marL="9525" marR="9525" marT="9525" marB="0" anchor="b">
                    <a:lnL>
                      <a:noFill/>
                    </a:lnL>
                    <a:lnR>
                      <a:noFill/>
                    </a:lnR>
                    <a:lnT>
                      <a:noFill/>
                    </a:lnT>
                    <a:lnB>
                      <a:noFill/>
                    </a:lnB>
                    <a:solidFill>
                      <a:srgbClr val="F8696B"/>
                    </a:solidFill>
                  </a:tcPr>
                </a:tc>
                <a:tc>
                  <a:txBody>
                    <a:bodyPr/>
                    <a:lstStyle/>
                    <a:p>
                      <a:pPr marL="0" marR="0" algn="ctr">
                        <a:spcBef>
                          <a:spcPts val="0"/>
                        </a:spcBef>
                        <a:spcAft>
                          <a:spcPts val="600"/>
                        </a:spcAft>
                      </a:pPr>
                      <a:r>
                        <a:rPr lang="en-US" sz="2100">
                          <a:solidFill>
                            <a:srgbClr val="000000"/>
                          </a:solidFill>
                          <a:effectLst/>
                          <a:latin typeface="+mn-lt"/>
                          <a:ea typeface="Times New Roman" panose="02020603050405020304" pitchFamily="18" charset="0"/>
                        </a:rPr>
                        <a:t>--</a:t>
                      </a:r>
                      <a:endParaRPr lang="en-US" sz="2100">
                        <a:effectLst/>
                        <a:latin typeface="+mn-lt"/>
                        <a:ea typeface="Times New Roman" panose="02020603050405020304" pitchFamily="18" charset="0"/>
                      </a:endParaRPr>
                    </a:p>
                  </a:txBody>
                  <a:tcPr marL="9525" marR="9525" marT="9525" marB="0" anchor="ctr">
                    <a:lnL>
                      <a:noFill/>
                    </a:lnL>
                    <a:lnR>
                      <a:noFill/>
                    </a:lnR>
                    <a:lnT>
                      <a:noFill/>
                    </a:lnT>
                    <a:lnB>
                      <a:noFill/>
                    </a:lnB>
                  </a:tcPr>
                </a:tc>
                <a:extLst>
                  <a:ext uri="{0D108BD9-81ED-4DB2-BD59-A6C34878D82A}">
                    <a16:rowId xmlns:a16="http://schemas.microsoft.com/office/drawing/2014/main" val="875842061"/>
                  </a:ext>
                </a:extLst>
              </a:tr>
              <a:tr h="352425">
                <a:tc>
                  <a:txBody>
                    <a:bodyPr/>
                    <a:lstStyle/>
                    <a:p>
                      <a:pPr algn="r" rtl="0" fontAlgn="b"/>
                      <a:r>
                        <a:rPr lang="en-US" sz="2100" b="0" i="0" u="none" strike="noStrike">
                          <a:solidFill>
                            <a:srgbClr val="000000"/>
                          </a:solidFill>
                          <a:effectLst/>
                          <a:latin typeface="Calibri" panose="020F0502020204030204" pitchFamily="34" charset="0"/>
                        </a:rPr>
                        <a:t>2018</a:t>
                      </a:r>
                    </a:p>
                  </a:txBody>
                  <a:tcPr marL="9525" marR="9525" marT="9525" marB="0" anchor="b">
                    <a:lnL>
                      <a:noFill/>
                    </a:lnL>
                    <a:lnR>
                      <a:noFill/>
                    </a:lnR>
                    <a:lnT>
                      <a:noFill/>
                    </a:lnT>
                    <a:lnB>
                      <a:noFill/>
                    </a:lnB>
                  </a:tcPr>
                </a:tc>
                <a:tc>
                  <a:txBody>
                    <a:bodyPr/>
                    <a:lstStyle/>
                    <a:p>
                      <a:pPr marL="0" marR="0" algn="ctr">
                        <a:spcBef>
                          <a:spcPts val="0"/>
                        </a:spcBef>
                        <a:spcAft>
                          <a:spcPts val="600"/>
                        </a:spcAft>
                      </a:pPr>
                      <a:r>
                        <a:rPr lang="en-US" sz="2100">
                          <a:solidFill>
                            <a:srgbClr val="000000"/>
                          </a:solidFill>
                          <a:effectLst/>
                          <a:latin typeface="+mn-lt"/>
                          <a:ea typeface="Times New Roman" panose="02020603050405020304" pitchFamily="18" charset="0"/>
                        </a:rPr>
                        <a:t>40%</a:t>
                      </a:r>
                      <a:endParaRPr lang="en-US" sz="2100">
                        <a:effectLst/>
                        <a:latin typeface="+mn-lt"/>
                        <a:ea typeface="Times New Roman" panose="02020603050405020304" pitchFamily="18" charset="0"/>
                      </a:endParaRPr>
                    </a:p>
                  </a:txBody>
                  <a:tcPr marL="9525" marR="9525" marT="9525" marB="0" anchor="b">
                    <a:lnL>
                      <a:noFill/>
                    </a:lnL>
                    <a:lnR>
                      <a:noFill/>
                    </a:lnR>
                    <a:lnT>
                      <a:noFill/>
                    </a:lnT>
                    <a:lnB>
                      <a:noFill/>
                    </a:lnB>
                    <a:solidFill>
                      <a:srgbClr val="FAA4A7"/>
                    </a:solidFill>
                  </a:tcPr>
                </a:tc>
                <a:tc>
                  <a:txBody>
                    <a:bodyPr/>
                    <a:lstStyle/>
                    <a:p>
                      <a:pPr marL="0" marR="0" algn="ctr">
                        <a:spcBef>
                          <a:spcPts val="0"/>
                        </a:spcBef>
                        <a:spcAft>
                          <a:spcPts val="600"/>
                        </a:spcAft>
                      </a:pPr>
                      <a:r>
                        <a:rPr lang="en-US" sz="2100">
                          <a:solidFill>
                            <a:srgbClr val="000000"/>
                          </a:solidFill>
                          <a:effectLst/>
                          <a:latin typeface="+mn-lt"/>
                          <a:ea typeface="Times New Roman" panose="02020603050405020304" pitchFamily="18" charset="0"/>
                        </a:rPr>
                        <a:t>33%</a:t>
                      </a:r>
                      <a:endParaRPr lang="en-US" sz="2100">
                        <a:effectLst/>
                        <a:latin typeface="+mn-lt"/>
                        <a:ea typeface="Times New Roman" panose="02020603050405020304" pitchFamily="18" charset="0"/>
                      </a:endParaRPr>
                    </a:p>
                  </a:txBody>
                  <a:tcPr marL="9525" marR="9525" marT="9525" marB="0" anchor="b">
                    <a:lnL>
                      <a:noFill/>
                    </a:lnL>
                    <a:lnR>
                      <a:noFill/>
                    </a:lnR>
                    <a:lnT>
                      <a:noFill/>
                    </a:lnT>
                    <a:lnB>
                      <a:noFill/>
                    </a:lnB>
                    <a:solidFill>
                      <a:srgbClr val="FA9A9C"/>
                    </a:solidFill>
                  </a:tcPr>
                </a:tc>
                <a:tc>
                  <a:txBody>
                    <a:bodyPr/>
                    <a:lstStyle/>
                    <a:p>
                      <a:pPr marL="0" marR="0" algn="ctr">
                        <a:spcBef>
                          <a:spcPts val="0"/>
                        </a:spcBef>
                        <a:spcAft>
                          <a:spcPts val="600"/>
                        </a:spcAft>
                      </a:pPr>
                      <a:r>
                        <a:rPr lang="en-US" sz="2100">
                          <a:solidFill>
                            <a:srgbClr val="000000"/>
                          </a:solidFill>
                          <a:effectLst/>
                          <a:latin typeface="+mn-lt"/>
                          <a:ea typeface="Times New Roman" panose="02020603050405020304" pitchFamily="18" charset="0"/>
                        </a:rPr>
                        <a:t>--</a:t>
                      </a:r>
                      <a:endParaRPr lang="en-US" sz="2100">
                        <a:effectLst/>
                        <a:latin typeface="+mn-lt"/>
                        <a:ea typeface="Times New Roman" panose="02020603050405020304" pitchFamily="18" charset="0"/>
                      </a:endParaRPr>
                    </a:p>
                  </a:txBody>
                  <a:tcPr marL="9525" marR="9525" marT="9525" marB="0" anchor="ctr">
                    <a:lnL>
                      <a:noFill/>
                    </a:lnL>
                    <a:lnR>
                      <a:noFill/>
                    </a:lnR>
                    <a:lnT>
                      <a:noFill/>
                    </a:lnT>
                    <a:lnB>
                      <a:noFill/>
                    </a:lnB>
                  </a:tcPr>
                </a:tc>
                <a:extLst>
                  <a:ext uri="{0D108BD9-81ED-4DB2-BD59-A6C34878D82A}">
                    <a16:rowId xmlns:a16="http://schemas.microsoft.com/office/drawing/2014/main" val="499695788"/>
                  </a:ext>
                </a:extLst>
              </a:tr>
              <a:tr h="352425">
                <a:tc>
                  <a:txBody>
                    <a:bodyPr/>
                    <a:lstStyle/>
                    <a:p>
                      <a:pPr algn="r" rtl="0" fontAlgn="b"/>
                      <a:r>
                        <a:rPr lang="en-US" sz="2100" b="0" i="0" u="none" strike="noStrike" dirty="0">
                          <a:solidFill>
                            <a:srgbClr val="000000"/>
                          </a:solidFill>
                          <a:effectLst/>
                          <a:latin typeface="Calibri" panose="020F0502020204030204" pitchFamily="34" charset="0"/>
                        </a:rPr>
                        <a:t>2019</a:t>
                      </a:r>
                    </a:p>
                  </a:txBody>
                  <a:tcPr marL="9525" marR="9525" marT="9525" marB="0" anchor="b">
                    <a:lnL>
                      <a:noFill/>
                    </a:lnL>
                    <a:lnR>
                      <a:noFill/>
                    </a:lnR>
                    <a:lnT>
                      <a:noFill/>
                    </a:lnT>
                    <a:lnB>
                      <a:noFill/>
                    </a:lnB>
                  </a:tcPr>
                </a:tc>
                <a:tc>
                  <a:txBody>
                    <a:bodyPr/>
                    <a:lstStyle/>
                    <a:p>
                      <a:pPr marL="0" marR="0" algn="ctr">
                        <a:spcBef>
                          <a:spcPts val="0"/>
                        </a:spcBef>
                        <a:spcAft>
                          <a:spcPts val="600"/>
                        </a:spcAft>
                      </a:pPr>
                      <a:r>
                        <a:rPr lang="en-US" sz="2100">
                          <a:solidFill>
                            <a:srgbClr val="000000"/>
                          </a:solidFill>
                          <a:effectLst/>
                          <a:latin typeface="+mn-lt"/>
                          <a:ea typeface="Times New Roman" panose="02020603050405020304" pitchFamily="18" charset="0"/>
                        </a:rPr>
                        <a:t>40%</a:t>
                      </a:r>
                      <a:endParaRPr lang="en-US" sz="2100">
                        <a:effectLst/>
                        <a:latin typeface="+mn-lt"/>
                        <a:ea typeface="Times New Roman" panose="02020603050405020304" pitchFamily="18" charset="0"/>
                      </a:endParaRPr>
                    </a:p>
                  </a:txBody>
                  <a:tcPr marL="9525" marR="9525" marT="9525" marB="0" anchor="b">
                    <a:lnL>
                      <a:noFill/>
                    </a:lnL>
                    <a:lnR>
                      <a:noFill/>
                    </a:lnR>
                    <a:lnT>
                      <a:noFill/>
                    </a:lnT>
                    <a:lnB>
                      <a:noFill/>
                    </a:lnB>
                    <a:solidFill>
                      <a:srgbClr val="FAA4A7"/>
                    </a:solidFill>
                  </a:tcPr>
                </a:tc>
                <a:tc>
                  <a:txBody>
                    <a:bodyPr/>
                    <a:lstStyle/>
                    <a:p>
                      <a:pPr marL="0" marR="0" algn="ctr">
                        <a:spcBef>
                          <a:spcPts val="0"/>
                        </a:spcBef>
                        <a:spcAft>
                          <a:spcPts val="600"/>
                        </a:spcAft>
                      </a:pPr>
                      <a:r>
                        <a:rPr lang="en-US" sz="2100">
                          <a:solidFill>
                            <a:srgbClr val="000000"/>
                          </a:solidFill>
                          <a:effectLst/>
                          <a:latin typeface="+mn-lt"/>
                          <a:ea typeface="Times New Roman" panose="02020603050405020304" pitchFamily="18" charset="0"/>
                        </a:rPr>
                        <a:t>50%</a:t>
                      </a:r>
                      <a:endParaRPr lang="en-US" sz="2100">
                        <a:effectLst/>
                        <a:latin typeface="+mn-lt"/>
                        <a:ea typeface="Times New Roman" panose="02020603050405020304" pitchFamily="18" charset="0"/>
                      </a:endParaRPr>
                    </a:p>
                  </a:txBody>
                  <a:tcPr marL="9525" marR="9525" marT="9525" marB="0" anchor="b">
                    <a:lnL>
                      <a:noFill/>
                    </a:lnL>
                    <a:lnR>
                      <a:noFill/>
                    </a:lnR>
                    <a:lnT>
                      <a:noFill/>
                    </a:lnT>
                    <a:lnB>
                      <a:noFill/>
                    </a:lnB>
                    <a:solidFill>
                      <a:srgbClr val="FAB3B5"/>
                    </a:solidFill>
                  </a:tcPr>
                </a:tc>
                <a:tc>
                  <a:txBody>
                    <a:bodyPr/>
                    <a:lstStyle/>
                    <a:p>
                      <a:pPr marL="0" marR="0" algn="ctr">
                        <a:spcBef>
                          <a:spcPts val="0"/>
                        </a:spcBef>
                        <a:spcAft>
                          <a:spcPts val="600"/>
                        </a:spcAft>
                      </a:pPr>
                      <a:r>
                        <a:rPr lang="en-US" sz="2100">
                          <a:solidFill>
                            <a:srgbClr val="000000"/>
                          </a:solidFill>
                          <a:effectLst/>
                          <a:latin typeface="+mn-lt"/>
                          <a:ea typeface="Times New Roman" panose="02020603050405020304" pitchFamily="18" charset="0"/>
                        </a:rPr>
                        <a:t>--</a:t>
                      </a:r>
                      <a:endParaRPr lang="en-US" sz="2100">
                        <a:effectLst/>
                        <a:latin typeface="+mn-lt"/>
                        <a:ea typeface="Times New Roman" panose="02020603050405020304" pitchFamily="18" charset="0"/>
                      </a:endParaRPr>
                    </a:p>
                  </a:txBody>
                  <a:tcPr marL="9525" marR="9525" marT="9525" marB="0" anchor="ctr">
                    <a:lnL>
                      <a:noFill/>
                    </a:lnL>
                    <a:lnR>
                      <a:noFill/>
                    </a:lnR>
                    <a:lnT>
                      <a:noFill/>
                    </a:lnT>
                    <a:lnB>
                      <a:noFill/>
                    </a:lnB>
                  </a:tcPr>
                </a:tc>
                <a:extLst>
                  <a:ext uri="{0D108BD9-81ED-4DB2-BD59-A6C34878D82A}">
                    <a16:rowId xmlns:a16="http://schemas.microsoft.com/office/drawing/2014/main" val="17109469"/>
                  </a:ext>
                </a:extLst>
              </a:tr>
              <a:tr h="352425">
                <a:tc>
                  <a:txBody>
                    <a:bodyPr/>
                    <a:lstStyle/>
                    <a:p>
                      <a:pPr algn="r" rtl="0" fontAlgn="b"/>
                      <a:r>
                        <a:rPr lang="en-US" sz="2100" b="0" i="0" u="none" strike="noStrike">
                          <a:solidFill>
                            <a:srgbClr val="000000"/>
                          </a:solidFill>
                          <a:effectLst/>
                          <a:latin typeface="Calibri" panose="020F0502020204030204" pitchFamily="34" charset="0"/>
                        </a:rPr>
                        <a:t>2020</a:t>
                      </a:r>
                    </a:p>
                  </a:txBody>
                  <a:tcPr marL="9525" marR="9525" marT="9525" marB="0" anchor="b">
                    <a:lnL>
                      <a:noFill/>
                    </a:lnL>
                    <a:lnR>
                      <a:noFill/>
                    </a:lnR>
                    <a:lnT>
                      <a:noFill/>
                    </a:lnT>
                    <a:lnB>
                      <a:noFill/>
                    </a:lnB>
                  </a:tcPr>
                </a:tc>
                <a:tc>
                  <a:txBody>
                    <a:bodyPr/>
                    <a:lstStyle/>
                    <a:p>
                      <a:pPr marL="0" marR="0" algn="ctr">
                        <a:spcBef>
                          <a:spcPts val="0"/>
                        </a:spcBef>
                        <a:spcAft>
                          <a:spcPts val="600"/>
                        </a:spcAft>
                      </a:pPr>
                      <a:r>
                        <a:rPr lang="en-US" sz="2100">
                          <a:solidFill>
                            <a:srgbClr val="000000"/>
                          </a:solidFill>
                          <a:effectLst/>
                          <a:latin typeface="+mn-lt"/>
                          <a:ea typeface="Times New Roman" panose="02020603050405020304" pitchFamily="18" charset="0"/>
                        </a:rPr>
                        <a:t>100%</a:t>
                      </a:r>
                      <a:endParaRPr lang="en-US" sz="2100">
                        <a:effectLst/>
                        <a:latin typeface="+mn-lt"/>
                        <a:ea typeface="Times New Roman" panose="02020603050405020304" pitchFamily="18" charset="0"/>
                      </a:endParaRPr>
                    </a:p>
                  </a:txBody>
                  <a:tcPr marL="9525" marR="9525" marT="9525" marB="0" anchor="b">
                    <a:lnL>
                      <a:noFill/>
                    </a:lnL>
                    <a:lnR>
                      <a:noFill/>
                    </a:lnR>
                    <a:lnT>
                      <a:noFill/>
                    </a:lnT>
                    <a:lnB>
                      <a:noFill/>
                    </a:lnB>
                    <a:solidFill>
                      <a:srgbClr val="FCFCFF"/>
                    </a:solidFill>
                  </a:tcPr>
                </a:tc>
                <a:tc>
                  <a:txBody>
                    <a:bodyPr/>
                    <a:lstStyle/>
                    <a:p>
                      <a:pPr marL="0" marR="0" algn="ctr">
                        <a:spcBef>
                          <a:spcPts val="0"/>
                        </a:spcBef>
                        <a:spcAft>
                          <a:spcPts val="600"/>
                        </a:spcAft>
                      </a:pPr>
                      <a:r>
                        <a:rPr lang="en-US" sz="2100">
                          <a:solidFill>
                            <a:srgbClr val="000000"/>
                          </a:solidFill>
                          <a:effectLst/>
                          <a:latin typeface="+mn-lt"/>
                          <a:ea typeface="Times New Roman" panose="02020603050405020304" pitchFamily="18" charset="0"/>
                        </a:rPr>
                        <a:t>100%</a:t>
                      </a:r>
                      <a:endParaRPr lang="en-US" sz="2100">
                        <a:effectLst/>
                        <a:latin typeface="+mn-lt"/>
                        <a:ea typeface="Times New Roman" panose="02020603050405020304" pitchFamily="18" charset="0"/>
                      </a:endParaRPr>
                    </a:p>
                  </a:txBody>
                  <a:tcPr marL="9525" marR="9525" marT="9525" marB="0" anchor="b">
                    <a:lnL>
                      <a:noFill/>
                    </a:lnL>
                    <a:lnR>
                      <a:noFill/>
                    </a:lnR>
                    <a:lnT>
                      <a:noFill/>
                    </a:lnT>
                    <a:lnB>
                      <a:noFill/>
                    </a:lnB>
                    <a:solidFill>
                      <a:srgbClr val="FCFCFF"/>
                    </a:solidFill>
                  </a:tcPr>
                </a:tc>
                <a:tc>
                  <a:txBody>
                    <a:bodyPr/>
                    <a:lstStyle/>
                    <a:p>
                      <a:pPr marL="0" marR="0" algn="ctr">
                        <a:spcBef>
                          <a:spcPts val="0"/>
                        </a:spcBef>
                        <a:spcAft>
                          <a:spcPts val="600"/>
                        </a:spcAft>
                      </a:pPr>
                      <a:r>
                        <a:rPr lang="en-US" sz="2100">
                          <a:solidFill>
                            <a:srgbClr val="000000"/>
                          </a:solidFill>
                          <a:effectLst/>
                          <a:latin typeface="+mn-lt"/>
                          <a:ea typeface="Times New Roman" panose="02020603050405020304" pitchFamily="18" charset="0"/>
                        </a:rPr>
                        <a:t>--</a:t>
                      </a:r>
                      <a:endParaRPr lang="en-US" sz="2100">
                        <a:effectLst/>
                        <a:latin typeface="+mn-lt"/>
                        <a:ea typeface="Times New Roman" panose="02020603050405020304" pitchFamily="18" charset="0"/>
                      </a:endParaRPr>
                    </a:p>
                  </a:txBody>
                  <a:tcPr marL="9525" marR="9525" marT="9525" marB="0" anchor="ctr">
                    <a:lnL>
                      <a:noFill/>
                    </a:lnL>
                    <a:lnR>
                      <a:noFill/>
                    </a:lnR>
                    <a:lnT>
                      <a:noFill/>
                    </a:lnT>
                    <a:lnB>
                      <a:noFill/>
                    </a:lnB>
                  </a:tcPr>
                </a:tc>
                <a:extLst>
                  <a:ext uri="{0D108BD9-81ED-4DB2-BD59-A6C34878D82A}">
                    <a16:rowId xmlns:a16="http://schemas.microsoft.com/office/drawing/2014/main" val="1737755775"/>
                  </a:ext>
                </a:extLst>
              </a:tr>
              <a:tr h="352425">
                <a:tc>
                  <a:txBody>
                    <a:bodyPr/>
                    <a:lstStyle/>
                    <a:p>
                      <a:pPr algn="r" rtl="0" fontAlgn="b"/>
                      <a:r>
                        <a:rPr lang="en-US" sz="2100" b="0" i="0" u="none" strike="noStrike">
                          <a:solidFill>
                            <a:srgbClr val="000000"/>
                          </a:solidFill>
                          <a:effectLst/>
                          <a:latin typeface="Calibri" panose="020F0502020204030204" pitchFamily="34" charset="0"/>
                        </a:rPr>
                        <a:t>2021</a:t>
                      </a:r>
                    </a:p>
                  </a:txBody>
                  <a:tcPr marL="9525" marR="9525" marT="9525" marB="0" anchor="b">
                    <a:lnL>
                      <a:noFill/>
                    </a:lnL>
                    <a:lnR>
                      <a:noFill/>
                    </a:lnR>
                    <a:lnT>
                      <a:noFill/>
                    </a:lnT>
                    <a:lnB>
                      <a:noFill/>
                    </a:lnB>
                  </a:tcPr>
                </a:tc>
                <a:tc>
                  <a:txBody>
                    <a:bodyPr/>
                    <a:lstStyle/>
                    <a:p>
                      <a:pPr marL="0" marR="0" algn="ctr">
                        <a:spcBef>
                          <a:spcPts val="0"/>
                        </a:spcBef>
                        <a:spcAft>
                          <a:spcPts val="600"/>
                        </a:spcAft>
                      </a:pPr>
                      <a:r>
                        <a:rPr lang="en-US" sz="2100">
                          <a:solidFill>
                            <a:srgbClr val="000000"/>
                          </a:solidFill>
                          <a:effectLst/>
                          <a:latin typeface="+mn-lt"/>
                          <a:ea typeface="Times New Roman" panose="02020603050405020304" pitchFamily="18" charset="0"/>
                        </a:rPr>
                        <a:t>67%</a:t>
                      </a:r>
                      <a:endParaRPr lang="en-US" sz="2100">
                        <a:effectLst/>
                        <a:latin typeface="+mn-lt"/>
                        <a:ea typeface="Times New Roman" panose="02020603050405020304" pitchFamily="18" charset="0"/>
                      </a:endParaRPr>
                    </a:p>
                  </a:txBody>
                  <a:tcPr marL="9525" marR="9525" marT="9525" marB="0" anchor="b">
                    <a:lnL>
                      <a:noFill/>
                    </a:lnL>
                    <a:lnR>
                      <a:noFill/>
                    </a:lnR>
                    <a:lnT>
                      <a:noFill/>
                    </a:lnT>
                    <a:lnB>
                      <a:noFill/>
                    </a:lnB>
                    <a:solidFill>
                      <a:srgbClr val="FBCCCF"/>
                    </a:solidFill>
                  </a:tcPr>
                </a:tc>
                <a:tc>
                  <a:txBody>
                    <a:bodyPr/>
                    <a:lstStyle/>
                    <a:p>
                      <a:pPr marL="0" marR="0" algn="ctr">
                        <a:spcBef>
                          <a:spcPts val="0"/>
                        </a:spcBef>
                        <a:spcAft>
                          <a:spcPts val="600"/>
                        </a:spcAft>
                      </a:pPr>
                      <a:r>
                        <a:rPr lang="en-US" sz="2100">
                          <a:solidFill>
                            <a:srgbClr val="000000"/>
                          </a:solidFill>
                          <a:effectLst/>
                          <a:latin typeface="+mn-lt"/>
                          <a:ea typeface="Times New Roman" panose="02020603050405020304" pitchFamily="18" charset="0"/>
                        </a:rPr>
                        <a:t>67%</a:t>
                      </a:r>
                      <a:endParaRPr lang="en-US" sz="2100">
                        <a:effectLst/>
                        <a:latin typeface="+mn-lt"/>
                        <a:ea typeface="Times New Roman" panose="02020603050405020304" pitchFamily="18" charset="0"/>
                      </a:endParaRPr>
                    </a:p>
                  </a:txBody>
                  <a:tcPr marL="9525" marR="9525" marT="9525" marB="0" anchor="b">
                    <a:lnL>
                      <a:noFill/>
                    </a:lnL>
                    <a:lnR>
                      <a:noFill/>
                    </a:lnR>
                    <a:lnT>
                      <a:noFill/>
                    </a:lnT>
                    <a:lnB>
                      <a:noFill/>
                    </a:lnB>
                    <a:solidFill>
                      <a:srgbClr val="FBCCCF"/>
                    </a:solidFill>
                  </a:tcPr>
                </a:tc>
                <a:tc>
                  <a:txBody>
                    <a:bodyPr/>
                    <a:lstStyle/>
                    <a:p>
                      <a:pPr marL="0" marR="0" algn="ctr">
                        <a:spcBef>
                          <a:spcPts val="0"/>
                        </a:spcBef>
                        <a:spcAft>
                          <a:spcPts val="600"/>
                        </a:spcAft>
                      </a:pPr>
                      <a:r>
                        <a:rPr lang="en-US" sz="2100">
                          <a:solidFill>
                            <a:srgbClr val="000000"/>
                          </a:solidFill>
                          <a:effectLst/>
                          <a:latin typeface="+mn-lt"/>
                          <a:ea typeface="Times New Roman" panose="02020603050405020304" pitchFamily="18" charset="0"/>
                        </a:rPr>
                        <a:t>--</a:t>
                      </a:r>
                      <a:endParaRPr lang="en-US" sz="2100">
                        <a:effectLst/>
                        <a:latin typeface="+mn-lt"/>
                        <a:ea typeface="Times New Roman" panose="02020603050405020304" pitchFamily="18" charset="0"/>
                      </a:endParaRPr>
                    </a:p>
                  </a:txBody>
                  <a:tcPr marL="9525" marR="9525" marT="9525" marB="0" anchor="ctr">
                    <a:lnL>
                      <a:noFill/>
                    </a:lnL>
                    <a:lnR>
                      <a:noFill/>
                    </a:lnR>
                    <a:lnT>
                      <a:noFill/>
                    </a:lnT>
                    <a:lnB>
                      <a:noFill/>
                    </a:lnB>
                  </a:tcPr>
                </a:tc>
                <a:extLst>
                  <a:ext uri="{0D108BD9-81ED-4DB2-BD59-A6C34878D82A}">
                    <a16:rowId xmlns:a16="http://schemas.microsoft.com/office/drawing/2014/main" val="716288649"/>
                  </a:ext>
                </a:extLst>
              </a:tr>
              <a:tr h="352425">
                <a:tc>
                  <a:txBody>
                    <a:bodyPr/>
                    <a:lstStyle/>
                    <a:p>
                      <a:pPr algn="r" rtl="0" fontAlgn="b"/>
                      <a:r>
                        <a:rPr lang="en-US" sz="2100" b="0" i="0" u="none" strike="noStrike">
                          <a:solidFill>
                            <a:srgbClr val="000000"/>
                          </a:solidFill>
                          <a:effectLst/>
                          <a:latin typeface="Calibri" panose="020F0502020204030204" pitchFamily="34" charset="0"/>
                        </a:rPr>
                        <a:t>2022</a:t>
                      </a:r>
                    </a:p>
                  </a:txBody>
                  <a:tcPr marL="9525" marR="9525" marT="9525" marB="0" anchor="b">
                    <a:lnL>
                      <a:noFill/>
                    </a:lnL>
                    <a:lnR>
                      <a:noFill/>
                    </a:lnR>
                    <a:lnT>
                      <a:noFill/>
                    </a:lnT>
                    <a:lnB>
                      <a:noFill/>
                    </a:lnB>
                  </a:tcPr>
                </a:tc>
                <a:tc>
                  <a:txBody>
                    <a:bodyPr/>
                    <a:lstStyle/>
                    <a:p>
                      <a:pPr marL="0" marR="0" algn="ctr">
                        <a:spcBef>
                          <a:spcPts val="0"/>
                        </a:spcBef>
                        <a:spcAft>
                          <a:spcPts val="600"/>
                        </a:spcAft>
                      </a:pPr>
                      <a:r>
                        <a:rPr lang="en-US" sz="2100">
                          <a:solidFill>
                            <a:srgbClr val="000000"/>
                          </a:solidFill>
                          <a:effectLst/>
                          <a:latin typeface="+mn-lt"/>
                          <a:ea typeface="Times New Roman" panose="02020603050405020304" pitchFamily="18" charset="0"/>
                        </a:rPr>
                        <a:t>60%</a:t>
                      </a:r>
                      <a:endParaRPr lang="en-US" sz="2100">
                        <a:effectLst/>
                        <a:latin typeface="+mn-lt"/>
                        <a:ea typeface="Times New Roman" panose="02020603050405020304" pitchFamily="18" charset="0"/>
                      </a:endParaRPr>
                    </a:p>
                  </a:txBody>
                  <a:tcPr marL="9525" marR="9525" marT="9525" marB="0" anchor="b">
                    <a:lnL>
                      <a:noFill/>
                    </a:lnL>
                    <a:lnR>
                      <a:noFill/>
                    </a:lnR>
                    <a:lnT>
                      <a:noFill/>
                    </a:lnT>
                    <a:lnB>
                      <a:noFill/>
                    </a:lnB>
                    <a:solidFill>
                      <a:srgbClr val="FBC2C4"/>
                    </a:solidFill>
                  </a:tcPr>
                </a:tc>
                <a:tc>
                  <a:txBody>
                    <a:bodyPr/>
                    <a:lstStyle/>
                    <a:p>
                      <a:pPr marL="0" marR="0" algn="ctr">
                        <a:spcBef>
                          <a:spcPts val="0"/>
                        </a:spcBef>
                        <a:spcAft>
                          <a:spcPts val="600"/>
                        </a:spcAft>
                      </a:pPr>
                      <a:r>
                        <a:rPr lang="en-US" sz="2100">
                          <a:solidFill>
                            <a:srgbClr val="000000"/>
                          </a:solidFill>
                          <a:effectLst/>
                          <a:latin typeface="+mn-lt"/>
                          <a:ea typeface="Times New Roman" panose="02020603050405020304" pitchFamily="18" charset="0"/>
                        </a:rPr>
                        <a:t>0%</a:t>
                      </a:r>
                      <a:endParaRPr lang="en-US" sz="2100">
                        <a:effectLst/>
                        <a:latin typeface="+mn-lt"/>
                        <a:ea typeface="Times New Roman" panose="02020603050405020304" pitchFamily="18" charset="0"/>
                      </a:endParaRPr>
                    </a:p>
                  </a:txBody>
                  <a:tcPr marL="9525" marR="9525" marT="9525" marB="0" anchor="b">
                    <a:lnL>
                      <a:noFill/>
                    </a:lnL>
                    <a:lnR>
                      <a:noFill/>
                    </a:lnR>
                    <a:lnT>
                      <a:noFill/>
                    </a:lnT>
                    <a:lnB>
                      <a:noFill/>
                    </a:lnB>
                    <a:solidFill>
                      <a:srgbClr val="F8696B"/>
                    </a:solidFill>
                  </a:tcPr>
                </a:tc>
                <a:tc>
                  <a:txBody>
                    <a:bodyPr/>
                    <a:lstStyle/>
                    <a:p>
                      <a:pPr marL="0" marR="0" algn="ctr">
                        <a:spcBef>
                          <a:spcPts val="0"/>
                        </a:spcBef>
                        <a:spcAft>
                          <a:spcPts val="600"/>
                        </a:spcAft>
                      </a:pPr>
                      <a:r>
                        <a:rPr lang="en-US" sz="2100">
                          <a:solidFill>
                            <a:srgbClr val="000000"/>
                          </a:solidFill>
                          <a:effectLst/>
                          <a:latin typeface="+mn-lt"/>
                          <a:ea typeface="Times New Roman" panose="02020603050405020304" pitchFamily="18" charset="0"/>
                        </a:rPr>
                        <a:t>--</a:t>
                      </a:r>
                      <a:endParaRPr lang="en-US" sz="2100">
                        <a:effectLst/>
                        <a:latin typeface="+mn-lt"/>
                        <a:ea typeface="Times New Roman" panose="02020603050405020304" pitchFamily="18" charset="0"/>
                      </a:endParaRPr>
                    </a:p>
                  </a:txBody>
                  <a:tcPr marL="9525" marR="9525" marT="9525" marB="0" anchor="ctr">
                    <a:lnL>
                      <a:noFill/>
                    </a:lnL>
                    <a:lnR>
                      <a:noFill/>
                    </a:lnR>
                    <a:lnT>
                      <a:noFill/>
                    </a:lnT>
                    <a:lnB>
                      <a:noFill/>
                    </a:lnB>
                  </a:tcPr>
                </a:tc>
                <a:extLst>
                  <a:ext uri="{0D108BD9-81ED-4DB2-BD59-A6C34878D82A}">
                    <a16:rowId xmlns:a16="http://schemas.microsoft.com/office/drawing/2014/main" val="2664077660"/>
                  </a:ext>
                </a:extLst>
              </a:tr>
              <a:tr h="352425">
                <a:tc>
                  <a:txBody>
                    <a:bodyPr/>
                    <a:lstStyle/>
                    <a:p>
                      <a:pPr algn="r" rtl="0" fontAlgn="b"/>
                      <a:r>
                        <a:rPr lang="en-US" sz="2100" b="0" i="0" u="none" strike="noStrike">
                          <a:solidFill>
                            <a:srgbClr val="000000"/>
                          </a:solidFill>
                          <a:effectLst/>
                          <a:latin typeface="Calibri" panose="020F0502020204030204" pitchFamily="34" charset="0"/>
                        </a:rPr>
                        <a:t>2023</a:t>
                      </a:r>
                    </a:p>
                  </a:txBody>
                  <a:tcPr marL="9525" marR="9525" marT="9525" marB="0" anchor="b">
                    <a:lnL>
                      <a:noFill/>
                    </a:lnL>
                    <a:lnR>
                      <a:noFill/>
                    </a:lnR>
                    <a:lnT>
                      <a:noFill/>
                    </a:lnT>
                    <a:lnB>
                      <a:noFill/>
                    </a:lnB>
                  </a:tcPr>
                </a:tc>
                <a:tc>
                  <a:txBody>
                    <a:bodyPr/>
                    <a:lstStyle/>
                    <a:p>
                      <a:pPr marL="0" marR="0" algn="ctr">
                        <a:spcBef>
                          <a:spcPts val="0"/>
                        </a:spcBef>
                        <a:spcAft>
                          <a:spcPts val="600"/>
                        </a:spcAft>
                      </a:pPr>
                      <a:r>
                        <a:rPr lang="en-US" sz="2100">
                          <a:solidFill>
                            <a:srgbClr val="000000"/>
                          </a:solidFill>
                          <a:effectLst/>
                          <a:latin typeface="+mn-lt"/>
                          <a:ea typeface="Times New Roman" panose="02020603050405020304" pitchFamily="18" charset="0"/>
                        </a:rPr>
                        <a:t>50%</a:t>
                      </a:r>
                      <a:endParaRPr lang="en-US" sz="2100">
                        <a:effectLst/>
                        <a:latin typeface="+mn-lt"/>
                        <a:ea typeface="Times New Roman" panose="02020603050405020304" pitchFamily="18" charset="0"/>
                      </a:endParaRPr>
                    </a:p>
                  </a:txBody>
                  <a:tcPr marL="9525" marR="9525" marT="9525" marB="0" anchor="b">
                    <a:lnL>
                      <a:noFill/>
                    </a:lnL>
                    <a:lnR>
                      <a:noFill/>
                    </a:lnR>
                    <a:lnT>
                      <a:noFill/>
                    </a:lnT>
                    <a:lnB>
                      <a:noFill/>
                    </a:lnB>
                    <a:solidFill>
                      <a:srgbClr val="FAB3B5"/>
                    </a:solidFill>
                  </a:tcPr>
                </a:tc>
                <a:tc>
                  <a:txBody>
                    <a:bodyPr/>
                    <a:lstStyle/>
                    <a:p>
                      <a:pPr marL="0" marR="0" algn="ctr">
                        <a:spcBef>
                          <a:spcPts val="0"/>
                        </a:spcBef>
                        <a:spcAft>
                          <a:spcPts val="600"/>
                        </a:spcAft>
                      </a:pPr>
                      <a:r>
                        <a:rPr lang="en-US" sz="2100">
                          <a:solidFill>
                            <a:srgbClr val="000000"/>
                          </a:solidFill>
                          <a:effectLst/>
                          <a:latin typeface="+mn-lt"/>
                          <a:ea typeface="Times New Roman" panose="02020603050405020304" pitchFamily="18" charset="0"/>
                        </a:rPr>
                        <a:t>100%</a:t>
                      </a:r>
                      <a:endParaRPr lang="en-US" sz="2100">
                        <a:effectLst/>
                        <a:latin typeface="+mn-lt"/>
                        <a:ea typeface="Times New Roman" panose="02020603050405020304" pitchFamily="18" charset="0"/>
                      </a:endParaRPr>
                    </a:p>
                  </a:txBody>
                  <a:tcPr marL="9525" marR="9525" marT="9525" marB="0" anchor="b">
                    <a:lnL>
                      <a:noFill/>
                    </a:lnL>
                    <a:lnR>
                      <a:noFill/>
                    </a:lnR>
                    <a:lnT>
                      <a:noFill/>
                    </a:lnT>
                    <a:lnB>
                      <a:noFill/>
                    </a:lnB>
                    <a:solidFill>
                      <a:srgbClr val="FCFCFF"/>
                    </a:solidFill>
                  </a:tcPr>
                </a:tc>
                <a:tc>
                  <a:txBody>
                    <a:bodyPr/>
                    <a:lstStyle/>
                    <a:p>
                      <a:pPr marL="0" marR="0" algn="ctr">
                        <a:spcBef>
                          <a:spcPts val="0"/>
                        </a:spcBef>
                        <a:spcAft>
                          <a:spcPts val="600"/>
                        </a:spcAft>
                      </a:pPr>
                      <a:r>
                        <a:rPr lang="en-US" sz="2100" dirty="0">
                          <a:solidFill>
                            <a:srgbClr val="000000"/>
                          </a:solidFill>
                          <a:effectLst/>
                          <a:latin typeface="+mn-lt"/>
                          <a:ea typeface="Times New Roman" panose="02020603050405020304" pitchFamily="18" charset="0"/>
                        </a:rPr>
                        <a:t>--</a:t>
                      </a:r>
                      <a:endParaRPr lang="en-US" sz="2100" dirty="0">
                        <a:effectLst/>
                        <a:latin typeface="+mn-lt"/>
                        <a:ea typeface="Times New Roman" panose="02020603050405020304" pitchFamily="18" charset="0"/>
                      </a:endParaRPr>
                    </a:p>
                  </a:txBody>
                  <a:tcPr marL="9525" marR="9525" marT="9525" marB="0" anchor="ctr">
                    <a:lnL>
                      <a:noFill/>
                    </a:lnL>
                    <a:lnR>
                      <a:noFill/>
                    </a:lnR>
                    <a:lnT>
                      <a:noFill/>
                    </a:lnT>
                    <a:lnB>
                      <a:noFill/>
                    </a:lnB>
                  </a:tcPr>
                </a:tc>
                <a:extLst>
                  <a:ext uri="{0D108BD9-81ED-4DB2-BD59-A6C34878D82A}">
                    <a16:rowId xmlns:a16="http://schemas.microsoft.com/office/drawing/2014/main" val="1570129431"/>
                  </a:ext>
                </a:extLst>
              </a:tr>
            </a:tbl>
          </a:graphicData>
        </a:graphic>
      </p:graphicFrame>
    </p:spTree>
    <p:extLst>
      <p:ext uri="{BB962C8B-B14F-4D97-AF65-F5344CB8AC3E}">
        <p14:creationId xmlns:p14="http://schemas.microsoft.com/office/powerpoint/2010/main" val="22976571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Fishery length comp investigations</a:t>
            </a:r>
          </a:p>
        </p:txBody>
      </p:sp>
      <p:sp>
        <p:nvSpPr>
          <p:cNvPr id="5" name="Content Placeholder 4"/>
          <p:cNvSpPr>
            <a:spLocks noGrp="1"/>
          </p:cNvSpPr>
          <p:nvPr>
            <p:ph idx="1"/>
          </p:nvPr>
        </p:nvSpPr>
        <p:spPr/>
        <p:txBody>
          <a:bodyPr>
            <a:normAutofit/>
          </a:bodyPr>
          <a:lstStyle/>
          <a:p>
            <a:r>
              <a:rPr lang="en-US" dirty="0" smtClean="0"/>
              <a:t>Post-91 data filtering: &gt;10 per haul in fed data</a:t>
            </a:r>
          </a:p>
          <a:p>
            <a:r>
              <a:rPr lang="en-US" b="1" u="sng" dirty="0" smtClean="0">
                <a:solidFill>
                  <a:schemeClr val="accent6">
                    <a:lumMod val="75000"/>
                  </a:schemeClr>
                </a:solidFill>
              </a:rPr>
              <a:t>Propose</a:t>
            </a:r>
            <a:r>
              <a:rPr lang="en-US" dirty="0" smtClean="0"/>
              <a:t>: remove filter and include all data</a:t>
            </a:r>
          </a:p>
          <a:p>
            <a:r>
              <a:rPr lang="en-US" i="1" dirty="0" smtClean="0"/>
              <a:t>Why?</a:t>
            </a:r>
            <a:r>
              <a:rPr lang="en-US" dirty="0" smtClean="0"/>
              <a:t> </a:t>
            </a:r>
          </a:p>
          <a:p>
            <a:pPr lvl="1"/>
            <a:r>
              <a:rPr lang="en-US" dirty="0" smtClean="0"/>
              <a:t>Increasing number of hauls that get filtered, don’t expect that to change any time soon</a:t>
            </a:r>
          </a:p>
          <a:p>
            <a:pPr lvl="1"/>
            <a:r>
              <a:rPr lang="en-US" dirty="0" smtClean="0"/>
              <a:t>Increased variability in length comps with smaller number of fish sampled within a haul not a reason to remove data, would be expected and working on methods to be able to capture/quantify that variability</a:t>
            </a:r>
          </a:p>
          <a:p>
            <a:pPr lvl="1"/>
            <a:r>
              <a:rPr lang="en-US" dirty="0" smtClean="0"/>
              <a:t>Given stock status, need as much data as we can get to understand demographics of fish captured in fishery</a:t>
            </a:r>
          </a:p>
        </p:txBody>
      </p:sp>
    </p:spTree>
    <p:extLst>
      <p:ext uri="{BB962C8B-B14F-4D97-AF65-F5344CB8AC3E}">
        <p14:creationId xmlns:p14="http://schemas.microsoft.com/office/powerpoint/2010/main" val="12187872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Fishery length comp investigations</a:t>
            </a:r>
          </a:p>
        </p:txBody>
      </p:sp>
      <p:sp>
        <p:nvSpPr>
          <p:cNvPr id="5" name="Content Placeholder 4"/>
          <p:cNvSpPr>
            <a:spLocks noGrp="1"/>
          </p:cNvSpPr>
          <p:nvPr>
            <p:ph idx="1"/>
          </p:nvPr>
        </p:nvSpPr>
        <p:spPr/>
        <p:txBody>
          <a:bodyPr>
            <a:normAutofit fontScale="92500" lnSpcReduction="10000"/>
          </a:bodyPr>
          <a:lstStyle/>
          <a:p>
            <a:r>
              <a:rPr lang="en-US" dirty="0" smtClean="0"/>
              <a:t>State data used to ‘fill-in’ missing fed data</a:t>
            </a:r>
          </a:p>
          <a:p>
            <a:r>
              <a:rPr lang="en-US" b="1" u="sng" dirty="0" smtClean="0">
                <a:solidFill>
                  <a:schemeClr val="accent6">
                    <a:lumMod val="75000"/>
                  </a:schemeClr>
                </a:solidFill>
              </a:rPr>
              <a:t>Propose</a:t>
            </a:r>
            <a:r>
              <a:rPr lang="en-US" dirty="0" smtClean="0"/>
              <a:t>: rather than ‘fill-in’, merge with fed data</a:t>
            </a:r>
          </a:p>
          <a:p>
            <a:r>
              <a:rPr lang="en-US" i="1" dirty="0" smtClean="0"/>
              <a:t>Why?</a:t>
            </a:r>
          </a:p>
          <a:p>
            <a:pPr lvl="1"/>
            <a:r>
              <a:rPr lang="en-US" dirty="0" smtClean="0"/>
              <a:t>State fishery landings are included within total catch removals fit within assessment model – would want estimated selectivity to be fit to composition data that is reflective of the removal data</a:t>
            </a:r>
          </a:p>
          <a:p>
            <a:pPr lvl="1"/>
            <a:r>
              <a:rPr lang="en-US" dirty="0" smtClean="0"/>
              <a:t>Hasn’t been used: (1) because wasn’t really needed given magnitude of federal data, and (2) because it resulted in differences with federal data</a:t>
            </a:r>
          </a:p>
          <a:p>
            <a:pPr lvl="1"/>
            <a:r>
              <a:rPr lang="en-US" dirty="0"/>
              <a:t>Increased variability in length comps </a:t>
            </a:r>
            <a:r>
              <a:rPr lang="en-US" dirty="0" smtClean="0"/>
              <a:t>because of difference in length comp across fleets/sectors not </a:t>
            </a:r>
            <a:r>
              <a:rPr lang="en-US" dirty="0"/>
              <a:t>a reason to </a:t>
            </a:r>
            <a:r>
              <a:rPr lang="en-US" dirty="0" smtClean="0"/>
              <a:t>not use </a:t>
            </a:r>
            <a:r>
              <a:rPr lang="en-US" dirty="0"/>
              <a:t>data, would be expected and working on methods to be able to capture/quantify that </a:t>
            </a:r>
            <a:r>
              <a:rPr lang="en-US" dirty="0" smtClean="0"/>
              <a:t>variability</a:t>
            </a:r>
          </a:p>
          <a:p>
            <a:pPr lvl="1"/>
            <a:r>
              <a:rPr lang="en-US" dirty="0"/>
              <a:t>Given stock status, need as much data as we can get to understand demographics of fish captured in </a:t>
            </a:r>
            <a:r>
              <a:rPr lang="en-US" dirty="0" smtClean="0"/>
              <a:t>fishery</a:t>
            </a:r>
            <a:endParaRPr lang="en-US" dirty="0"/>
          </a:p>
        </p:txBody>
      </p:sp>
    </p:spTree>
    <p:extLst>
      <p:ext uri="{BB962C8B-B14F-4D97-AF65-F5344CB8AC3E}">
        <p14:creationId xmlns:p14="http://schemas.microsoft.com/office/powerpoint/2010/main" val="9659297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Fishery length comp investigations</a:t>
            </a:r>
          </a:p>
        </p:txBody>
      </p:sp>
      <p:sp>
        <p:nvSpPr>
          <p:cNvPr id="5" name="Content Placeholder 4"/>
          <p:cNvSpPr>
            <a:spLocks noGrp="1"/>
          </p:cNvSpPr>
          <p:nvPr>
            <p:ph idx="1"/>
          </p:nvPr>
        </p:nvSpPr>
        <p:spPr/>
        <p:txBody>
          <a:bodyPr>
            <a:normAutofit lnSpcReduction="10000"/>
          </a:bodyPr>
          <a:lstStyle/>
          <a:p>
            <a:r>
              <a:rPr lang="en-US" dirty="0" smtClean="0"/>
              <a:t>Current method to expand fishery length comps complex and granular</a:t>
            </a:r>
          </a:p>
          <a:p>
            <a:r>
              <a:rPr lang="en-US" b="1" u="sng" dirty="0" smtClean="0">
                <a:solidFill>
                  <a:schemeClr val="accent6">
                    <a:lumMod val="75000"/>
                  </a:schemeClr>
                </a:solidFill>
              </a:rPr>
              <a:t>Propose</a:t>
            </a:r>
            <a:r>
              <a:rPr lang="en-US" dirty="0" smtClean="0"/>
              <a:t>: simplify and expand from month-area-gear level rather than week-area-gear</a:t>
            </a:r>
          </a:p>
          <a:p>
            <a:r>
              <a:rPr lang="en-US" i="1" dirty="0"/>
              <a:t>Why?</a:t>
            </a:r>
          </a:p>
          <a:p>
            <a:pPr lvl="1"/>
            <a:r>
              <a:rPr lang="en-US" dirty="0" smtClean="0"/>
              <a:t>To merge State data, requires </a:t>
            </a:r>
            <a:r>
              <a:rPr lang="en-US" dirty="0"/>
              <a:t>restructure of how fed length comp data </a:t>
            </a:r>
            <a:r>
              <a:rPr lang="en-US" dirty="0" smtClean="0"/>
              <a:t>computed – week-area-gear </a:t>
            </a:r>
            <a:r>
              <a:rPr lang="en-US" dirty="0"/>
              <a:t>level of granularity not available in state </a:t>
            </a:r>
            <a:r>
              <a:rPr lang="en-US" dirty="0" smtClean="0"/>
              <a:t>data</a:t>
            </a:r>
          </a:p>
          <a:p>
            <a:pPr lvl="1"/>
            <a:r>
              <a:rPr lang="en-US" dirty="0" smtClean="0"/>
              <a:t>Granularity due to account for cod growth throughout year, month vs week can still account for that</a:t>
            </a:r>
          </a:p>
          <a:p>
            <a:pPr lvl="1"/>
            <a:r>
              <a:rPr lang="en-US" dirty="0" smtClean="0"/>
              <a:t>Quantity of data in recent years may not support this level of expansion</a:t>
            </a:r>
          </a:p>
          <a:p>
            <a:r>
              <a:rPr lang="en-US" dirty="0" smtClean="0"/>
              <a:t>Using 2019.1d as base model: </a:t>
            </a:r>
            <a:r>
              <a:rPr lang="en-US" b="1" u="sng" dirty="0" smtClean="0">
                <a:solidFill>
                  <a:schemeClr val="accent1">
                    <a:lumMod val="75000"/>
                  </a:schemeClr>
                </a:solidFill>
              </a:rPr>
              <a:t>2019.1e</a:t>
            </a:r>
          </a:p>
        </p:txBody>
      </p:sp>
    </p:spTree>
    <p:extLst>
      <p:ext uri="{BB962C8B-B14F-4D97-AF65-F5344CB8AC3E}">
        <p14:creationId xmlns:p14="http://schemas.microsoft.com/office/powerpoint/2010/main" val="32165049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Fishery length comp investigations</a:t>
            </a:r>
          </a:p>
        </p:txBody>
      </p:sp>
      <p:sp>
        <p:nvSpPr>
          <p:cNvPr id="5" name="Content Placeholder 4"/>
          <p:cNvSpPr>
            <a:spLocks noGrp="1"/>
          </p:cNvSpPr>
          <p:nvPr>
            <p:ph idx="1"/>
          </p:nvPr>
        </p:nvSpPr>
        <p:spPr/>
        <p:txBody>
          <a:bodyPr/>
          <a:lstStyle/>
          <a:p>
            <a:r>
              <a:rPr lang="en-US" dirty="0" smtClean="0"/>
              <a:t>Aggregated length comps: some subtle differences, but overall not that different</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15289" y="2557979"/>
            <a:ext cx="7371465" cy="4300021"/>
          </a:xfrm>
          <a:prstGeom prst="rect">
            <a:avLst/>
          </a:prstGeom>
        </p:spPr>
      </p:pic>
    </p:spTree>
    <p:extLst>
      <p:ext uri="{BB962C8B-B14F-4D97-AF65-F5344CB8AC3E}">
        <p14:creationId xmlns:p14="http://schemas.microsoft.com/office/powerpoint/2010/main" val="1600861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266631"/>
            <a:ext cx="6101218" cy="6101218"/>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90782" y="266631"/>
            <a:ext cx="6101218" cy="6101218"/>
          </a:xfrm>
          <a:prstGeom prst="rect">
            <a:avLst/>
          </a:prstGeom>
        </p:spPr>
      </p:pic>
    </p:spTree>
    <p:extLst>
      <p:ext uri="{BB962C8B-B14F-4D97-AF65-F5344CB8AC3E}">
        <p14:creationId xmlns:p14="http://schemas.microsoft.com/office/powerpoint/2010/main" val="18622675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95531" y="228531"/>
            <a:ext cx="6400938" cy="6400938"/>
          </a:xfrm>
          <a:prstGeom prst="rect">
            <a:avLst/>
          </a:prstGeom>
        </p:spPr>
      </p:pic>
    </p:spTree>
    <p:extLst>
      <p:ext uri="{BB962C8B-B14F-4D97-AF65-F5344CB8AC3E}">
        <p14:creationId xmlns:p14="http://schemas.microsoft.com/office/powerpoint/2010/main" val="32546197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95531" y="228531"/>
            <a:ext cx="6400938" cy="6400938"/>
          </a:xfrm>
          <a:prstGeom prst="rect">
            <a:avLst/>
          </a:prstGeom>
        </p:spPr>
      </p:pic>
      <p:sp>
        <p:nvSpPr>
          <p:cNvPr id="8" name="Oval 7"/>
          <p:cNvSpPr/>
          <p:nvPr/>
        </p:nvSpPr>
        <p:spPr>
          <a:xfrm>
            <a:off x="4398748" y="5127749"/>
            <a:ext cx="1276864" cy="1260390"/>
          </a:xfrm>
          <a:prstGeom prst="ellipse">
            <a:avLst/>
          </a:prstGeom>
          <a:noFill/>
          <a:ln w="317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9194642" y="605014"/>
            <a:ext cx="968535" cy="923330"/>
          </a:xfrm>
          <a:prstGeom prst="rect">
            <a:avLst/>
          </a:prstGeom>
          <a:noFill/>
        </p:spPr>
        <p:txBody>
          <a:bodyPr wrap="none" rtlCol="0">
            <a:spAutoFit/>
          </a:bodyPr>
          <a:lstStyle/>
          <a:p>
            <a:r>
              <a:rPr lang="en-US" dirty="0" smtClean="0"/>
              <a:t>37 hauls</a:t>
            </a:r>
          </a:p>
          <a:p>
            <a:r>
              <a:rPr lang="en-US" dirty="0" smtClean="0"/>
              <a:t>n = 698</a:t>
            </a:r>
          </a:p>
          <a:p>
            <a:r>
              <a:rPr lang="en-US" dirty="0" smtClean="0"/>
              <a:t>No state</a:t>
            </a:r>
            <a:endParaRPr lang="en-US" dirty="0"/>
          </a:p>
        </p:txBody>
      </p:sp>
      <p:sp>
        <p:nvSpPr>
          <p:cNvPr id="11" name="TextBox 10"/>
          <p:cNvSpPr txBox="1"/>
          <p:nvPr/>
        </p:nvSpPr>
        <p:spPr>
          <a:xfrm>
            <a:off x="9245556" y="2093988"/>
            <a:ext cx="968535" cy="923330"/>
          </a:xfrm>
          <a:prstGeom prst="rect">
            <a:avLst/>
          </a:prstGeom>
          <a:noFill/>
        </p:spPr>
        <p:txBody>
          <a:bodyPr wrap="none" rtlCol="0">
            <a:spAutoFit/>
          </a:bodyPr>
          <a:lstStyle/>
          <a:p>
            <a:r>
              <a:rPr lang="en-US" dirty="0" smtClean="0"/>
              <a:t>53 hauls</a:t>
            </a:r>
          </a:p>
          <a:p>
            <a:r>
              <a:rPr lang="en-US" dirty="0" smtClean="0"/>
              <a:t>n = 794</a:t>
            </a:r>
          </a:p>
          <a:p>
            <a:r>
              <a:rPr lang="en-US" dirty="0" smtClean="0"/>
              <a:t>No state</a:t>
            </a:r>
            <a:endParaRPr lang="en-US" dirty="0"/>
          </a:p>
        </p:txBody>
      </p:sp>
      <p:sp>
        <p:nvSpPr>
          <p:cNvPr id="12" name="TextBox 11"/>
          <p:cNvSpPr txBox="1"/>
          <p:nvPr/>
        </p:nvSpPr>
        <p:spPr>
          <a:xfrm>
            <a:off x="9247058" y="3779482"/>
            <a:ext cx="1154098" cy="646331"/>
          </a:xfrm>
          <a:prstGeom prst="rect">
            <a:avLst/>
          </a:prstGeom>
          <a:noFill/>
        </p:spPr>
        <p:txBody>
          <a:bodyPr wrap="none" rtlCol="0">
            <a:spAutoFit/>
          </a:bodyPr>
          <a:lstStyle/>
          <a:p>
            <a:r>
              <a:rPr lang="en-US" dirty="0" smtClean="0"/>
              <a:t>n = 6417</a:t>
            </a:r>
          </a:p>
          <a:p>
            <a:r>
              <a:rPr lang="en-US" dirty="0" smtClean="0"/>
              <a:t>With state</a:t>
            </a:r>
            <a:endParaRPr lang="en-US" dirty="0"/>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03323" y="400240"/>
            <a:ext cx="4543735" cy="4543735"/>
          </a:xfrm>
          <a:prstGeom prst="rect">
            <a:avLst/>
          </a:prstGeom>
        </p:spPr>
      </p:pic>
      <p:sp>
        <p:nvSpPr>
          <p:cNvPr id="9" name="Right Arrow 8"/>
          <p:cNvSpPr/>
          <p:nvPr/>
        </p:nvSpPr>
        <p:spPr>
          <a:xfrm rot="17580704">
            <a:off x="5050703" y="4682424"/>
            <a:ext cx="881448" cy="296562"/>
          </a:xfrm>
          <a:prstGeom prst="rightArrow">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968326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print">
            <a:extLst>
              <a:ext uri="{28A0092B-C50C-407E-A947-70E740481C1C}">
                <a14:useLocalDpi xmlns:a14="http://schemas.microsoft.com/office/drawing/2010/main" val="0"/>
              </a:ext>
            </a:extLst>
          </a:blip>
          <a:srcRect b="9210"/>
          <a:stretch/>
        </p:blipFill>
        <p:spPr>
          <a:xfrm>
            <a:off x="6911774" y="3754622"/>
            <a:ext cx="4442026" cy="3102237"/>
          </a:xfrm>
          <a:prstGeom prst="rect">
            <a:avLst/>
          </a:prstGeom>
        </p:spPr>
      </p:pic>
      <p:sp>
        <p:nvSpPr>
          <p:cNvPr id="4" name="Title 3"/>
          <p:cNvSpPr>
            <a:spLocks noGrp="1"/>
          </p:cNvSpPr>
          <p:nvPr>
            <p:ph type="title"/>
          </p:nvPr>
        </p:nvSpPr>
        <p:spPr/>
        <p:txBody>
          <a:bodyPr/>
          <a:lstStyle/>
          <a:p>
            <a:r>
              <a:rPr lang="en-US" dirty="0"/>
              <a:t>Fishery length comp investigations</a:t>
            </a:r>
          </a:p>
        </p:txBody>
      </p:sp>
      <p:sp>
        <p:nvSpPr>
          <p:cNvPr id="5" name="Content Placeholder 4"/>
          <p:cNvSpPr>
            <a:spLocks noGrp="1"/>
          </p:cNvSpPr>
          <p:nvPr>
            <p:ph idx="1"/>
          </p:nvPr>
        </p:nvSpPr>
        <p:spPr/>
        <p:txBody>
          <a:bodyPr/>
          <a:lstStyle/>
          <a:p>
            <a:r>
              <a:rPr lang="en-US" dirty="0" smtClean="0"/>
              <a:t>Increase in negative log-likelihood value for surveys (due to longline survey fit), decrease for length comps</a:t>
            </a:r>
          </a:p>
        </p:txBody>
      </p:sp>
      <p:graphicFrame>
        <p:nvGraphicFramePr>
          <p:cNvPr id="3" name="Table 2"/>
          <p:cNvGraphicFramePr>
            <a:graphicFrameLocks noGrp="1"/>
          </p:cNvGraphicFramePr>
          <p:nvPr>
            <p:extLst>
              <p:ext uri="{D42A27DB-BD31-4B8C-83A1-F6EECF244321}">
                <p14:modId xmlns:p14="http://schemas.microsoft.com/office/powerpoint/2010/main" val="928050354"/>
              </p:ext>
            </p:extLst>
          </p:nvPr>
        </p:nvGraphicFramePr>
        <p:xfrm>
          <a:off x="1035050" y="3067050"/>
          <a:ext cx="5565774" cy="3625215"/>
        </p:xfrm>
        <a:graphic>
          <a:graphicData uri="http://schemas.openxmlformats.org/drawingml/2006/table">
            <a:tbl>
              <a:tblPr>
                <a:tableStyleId>{5C22544A-7EE6-4342-B048-85BDC9FD1C3A}</a:tableStyleId>
              </a:tblPr>
              <a:tblGrid>
                <a:gridCol w="2821718">
                  <a:extLst>
                    <a:ext uri="{9D8B030D-6E8A-4147-A177-3AD203B41FA5}">
                      <a16:colId xmlns:a16="http://schemas.microsoft.com/office/drawing/2014/main" val="3856982367"/>
                    </a:ext>
                  </a:extLst>
                </a:gridCol>
                <a:gridCol w="1372028">
                  <a:extLst>
                    <a:ext uri="{9D8B030D-6E8A-4147-A177-3AD203B41FA5}">
                      <a16:colId xmlns:a16="http://schemas.microsoft.com/office/drawing/2014/main" val="1441038443"/>
                    </a:ext>
                  </a:extLst>
                </a:gridCol>
                <a:gridCol w="1372028">
                  <a:extLst>
                    <a:ext uri="{9D8B030D-6E8A-4147-A177-3AD203B41FA5}">
                      <a16:colId xmlns:a16="http://schemas.microsoft.com/office/drawing/2014/main" val="742656984"/>
                    </a:ext>
                  </a:extLst>
                </a:gridCol>
              </a:tblGrid>
              <a:tr h="190500">
                <a:tc>
                  <a:txBody>
                    <a:bodyPr/>
                    <a:lstStyle/>
                    <a:p>
                      <a:pPr algn="l" fontAlgn="b"/>
                      <a:r>
                        <a:rPr lang="en-US" sz="2100" b="0" i="0" u="none" strike="noStrike" dirty="0" smtClean="0">
                          <a:solidFill>
                            <a:schemeClr val="dk1"/>
                          </a:solidFill>
                          <a:effectLst/>
                          <a:latin typeface="+mn-lt"/>
                        </a:rPr>
                        <a:t>Component</a:t>
                      </a:r>
                      <a:endParaRPr lang="en-US" sz="2100" b="0" i="0" u="none" strike="noStrike" dirty="0">
                        <a:solidFill>
                          <a:srgbClr val="000000"/>
                        </a:solidFill>
                        <a:effectLst/>
                        <a:latin typeface="Calibri" panose="020F0502020204030204" pitchFamily="34" charset="0"/>
                      </a:endParaRPr>
                    </a:p>
                  </a:txBody>
                  <a:tcPr marL="9525" marR="9525" marT="9525" marB="0" anchor="b">
                    <a:lnB w="12700" cap="flat" cmpd="sng" algn="ctr">
                      <a:solidFill>
                        <a:schemeClr val="tx1"/>
                      </a:solidFill>
                      <a:prstDash val="solid"/>
                      <a:round/>
                      <a:headEnd type="none" w="med" len="med"/>
                      <a:tailEnd type="none" w="med" len="med"/>
                    </a:lnB>
                    <a:noFill/>
                  </a:tcPr>
                </a:tc>
                <a:tc>
                  <a:txBody>
                    <a:bodyPr/>
                    <a:lstStyle/>
                    <a:p>
                      <a:pPr algn="ctr" fontAlgn="b"/>
                      <a:r>
                        <a:rPr lang="en-US" sz="2100" u="none" strike="noStrike">
                          <a:effectLst/>
                        </a:rPr>
                        <a:t>2019.1d</a:t>
                      </a:r>
                      <a:endParaRPr lang="en-US" sz="2100" b="0" i="0" u="none" strike="noStrike">
                        <a:solidFill>
                          <a:srgbClr val="000000"/>
                        </a:solidFill>
                        <a:effectLst/>
                        <a:latin typeface="Calibri" panose="020F0502020204030204" pitchFamily="34" charset="0"/>
                      </a:endParaRPr>
                    </a:p>
                  </a:txBody>
                  <a:tcPr marL="9525" marR="9525" marT="9525" marB="0" anchor="b">
                    <a:lnB w="12700" cap="flat" cmpd="sng" algn="ctr">
                      <a:solidFill>
                        <a:schemeClr val="tx1"/>
                      </a:solidFill>
                      <a:prstDash val="solid"/>
                      <a:round/>
                      <a:headEnd type="none" w="med" len="med"/>
                      <a:tailEnd type="none" w="med" len="med"/>
                    </a:lnB>
                    <a:noFill/>
                  </a:tcPr>
                </a:tc>
                <a:tc>
                  <a:txBody>
                    <a:bodyPr/>
                    <a:lstStyle/>
                    <a:p>
                      <a:pPr algn="ctr" fontAlgn="b"/>
                      <a:r>
                        <a:rPr lang="en-US" sz="2100" u="none" strike="noStrike" dirty="0">
                          <a:effectLst/>
                        </a:rPr>
                        <a:t>2019.1e</a:t>
                      </a:r>
                      <a:endParaRPr lang="en-US" sz="2100" b="0" i="0" u="none" strike="noStrike" dirty="0">
                        <a:solidFill>
                          <a:srgbClr val="000000"/>
                        </a:solidFill>
                        <a:effectLst/>
                        <a:latin typeface="Calibri" panose="020F0502020204030204" pitchFamily="34" charset="0"/>
                      </a:endParaRPr>
                    </a:p>
                  </a:txBody>
                  <a:tcPr marL="9525" marR="9525" marT="9525" marB="0" anchor="b">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8486600"/>
                  </a:ext>
                </a:extLst>
              </a:tr>
              <a:tr h="190500">
                <a:tc>
                  <a:txBody>
                    <a:bodyPr/>
                    <a:lstStyle/>
                    <a:p>
                      <a:pPr algn="l" fontAlgn="b"/>
                      <a:r>
                        <a:rPr lang="en-US" sz="2100" u="none" strike="noStrike" dirty="0">
                          <a:effectLst/>
                        </a:rPr>
                        <a:t>TOTAL</a:t>
                      </a:r>
                      <a:endParaRPr lang="en-US" sz="2100" b="0" i="0" u="none" strike="noStrike" dirty="0">
                        <a:solidFill>
                          <a:srgbClr val="000000"/>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noFill/>
                  </a:tcPr>
                </a:tc>
                <a:tc>
                  <a:txBody>
                    <a:bodyPr/>
                    <a:lstStyle/>
                    <a:p>
                      <a:pPr algn="ctr" fontAlgn="b"/>
                      <a:r>
                        <a:rPr lang="en-US" sz="2100" b="0" i="0" u="none" strike="noStrike">
                          <a:solidFill>
                            <a:srgbClr val="000000"/>
                          </a:solidFill>
                          <a:effectLst/>
                          <a:latin typeface="Calibri" panose="020F0502020204030204" pitchFamily="34" charset="0"/>
                        </a:rPr>
                        <a:t>2727.26</a:t>
                      </a:r>
                    </a:p>
                  </a:txBody>
                  <a:tcPr marL="9525" marR="9525" marT="9525" marB="0" anchor="b">
                    <a:lnT w="12700" cap="flat" cmpd="sng" algn="ctr">
                      <a:solidFill>
                        <a:schemeClr val="tx1"/>
                      </a:solidFill>
                      <a:prstDash val="solid"/>
                      <a:round/>
                      <a:headEnd type="none" w="med" len="med"/>
                      <a:tailEnd type="none" w="med" len="med"/>
                    </a:lnT>
                    <a:noFill/>
                  </a:tcPr>
                </a:tc>
                <a:tc>
                  <a:txBody>
                    <a:bodyPr/>
                    <a:lstStyle/>
                    <a:p>
                      <a:pPr algn="ctr" fontAlgn="b"/>
                      <a:r>
                        <a:rPr lang="en-US" sz="2100" b="0" i="0" u="none" strike="noStrike">
                          <a:solidFill>
                            <a:srgbClr val="000000"/>
                          </a:solidFill>
                          <a:effectLst/>
                          <a:latin typeface="Calibri" panose="020F0502020204030204" pitchFamily="34" charset="0"/>
                        </a:rPr>
                        <a:t>2715.80</a:t>
                      </a:r>
                    </a:p>
                  </a:txBody>
                  <a:tcPr marL="9525" marR="9525" marT="9525" marB="0" anchor="b">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3705421126"/>
                  </a:ext>
                </a:extLst>
              </a:tr>
              <a:tr h="190500">
                <a:tc>
                  <a:txBody>
                    <a:bodyPr/>
                    <a:lstStyle/>
                    <a:p>
                      <a:pPr algn="l" fontAlgn="b"/>
                      <a:r>
                        <a:rPr lang="en-US" sz="2100" u="none" strike="noStrike">
                          <a:effectLst/>
                        </a:rPr>
                        <a:t>Catch</a:t>
                      </a:r>
                      <a:endParaRPr lang="en-US" sz="2100" b="0" i="0" u="none" strike="noStrike">
                        <a:solidFill>
                          <a:srgbClr val="000000"/>
                        </a:solidFill>
                        <a:effectLst/>
                        <a:latin typeface="Calibri" panose="020F0502020204030204" pitchFamily="34" charset="0"/>
                      </a:endParaRPr>
                    </a:p>
                  </a:txBody>
                  <a:tcPr marL="9525" marR="9525" marT="9525" marB="0" anchor="b">
                    <a:noFill/>
                  </a:tcPr>
                </a:tc>
                <a:tc>
                  <a:txBody>
                    <a:bodyPr/>
                    <a:lstStyle/>
                    <a:p>
                      <a:pPr algn="ctr" fontAlgn="b"/>
                      <a:r>
                        <a:rPr lang="en-US" sz="2100" b="0" i="0" u="none" strike="noStrike">
                          <a:solidFill>
                            <a:srgbClr val="000000"/>
                          </a:solidFill>
                          <a:effectLst/>
                          <a:latin typeface="Calibri" panose="020F0502020204030204" pitchFamily="34" charset="0"/>
                        </a:rPr>
                        <a:t>3.99E-12</a:t>
                      </a:r>
                    </a:p>
                  </a:txBody>
                  <a:tcPr marL="9525" marR="9525" marT="9525" marB="0" anchor="b">
                    <a:noFill/>
                  </a:tcPr>
                </a:tc>
                <a:tc>
                  <a:txBody>
                    <a:bodyPr/>
                    <a:lstStyle/>
                    <a:p>
                      <a:pPr algn="ctr" fontAlgn="b"/>
                      <a:r>
                        <a:rPr lang="en-US" sz="2100" b="0" i="0" u="none" strike="noStrike">
                          <a:solidFill>
                            <a:srgbClr val="000000"/>
                          </a:solidFill>
                          <a:effectLst/>
                          <a:latin typeface="Calibri" panose="020F0502020204030204" pitchFamily="34" charset="0"/>
                        </a:rPr>
                        <a:t>2.44E-12</a:t>
                      </a:r>
                    </a:p>
                  </a:txBody>
                  <a:tcPr marL="9525" marR="9525" marT="9525" marB="0" anchor="b">
                    <a:noFill/>
                  </a:tcPr>
                </a:tc>
                <a:extLst>
                  <a:ext uri="{0D108BD9-81ED-4DB2-BD59-A6C34878D82A}">
                    <a16:rowId xmlns:a16="http://schemas.microsoft.com/office/drawing/2014/main" val="2147413098"/>
                  </a:ext>
                </a:extLst>
              </a:tr>
              <a:tr h="190500">
                <a:tc>
                  <a:txBody>
                    <a:bodyPr/>
                    <a:lstStyle/>
                    <a:p>
                      <a:pPr algn="l" fontAlgn="b"/>
                      <a:r>
                        <a:rPr lang="en-US" sz="2100" u="none" strike="noStrike">
                          <a:effectLst/>
                        </a:rPr>
                        <a:t>Survey</a:t>
                      </a:r>
                      <a:endParaRPr lang="en-US" sz="2100" b="0" i="0" u="none" strike="noStrike">
                        <a:solidFill>
                          <a:srgbClr val="000000"/>
                        </a:solidFill>
                        <a:effectLst/>
                        <a:latin typeface="Calibri" panose="020F0502020204030204" pitchFamily="34" charset="0"/>
                      </a:endParaRPr>
                    </a:p>
                  </a:txBody>
                  <a:tcPr marL="9525" marR="9525" marT="9525" marB="0" anchor="b">
                    <a:noFill/>
                  </a:tcPr>
                </a:tc>
                <a:tc>
                  <a:txBody>
                    <a:bodyPr/>
                    <a:lstStyle/>
                    <a:p>
                      <a:pPr algn="ctr" fontAlgn="b"/>
                      <a:r>
                        <a:rPr lang="en-US" sz="2100" b="0" i="0" u="none" strike="noStrike">
                          <a:solidFill>
                            <a:srgbClr val="000000"/>
                          </a:solidFill>
                          <a:effectLst/>
                          <a:latin typeface="Calibri" panose="020F0502020204030204" pitchFamily="34" charset="0"/>
                        </a:rPr>
                        <a:t>-8.03</a:t>
                      </a:r>
                    </a:p>
                  </a:txBody>
                  <a:tcPr marL="9525" marR="9525" marT="9525" marB="0" anchor="b">
                    <a:solidFill>
                      <a:schemeClr val="accent2">
                        <a:lumMod val="40000"/>
                        <a:lumOff val="60000"/>
                      </a:schemeClr>
                    </a:solidFill>
                  </a:tcPr>
                </a:tc>
                <a:tc>
                  <a:txBody>
                    <a:bodyPr/>
                    <a:lstStyle/>
                    <a:p>
                      <a:pPr algn="ctr" fontAlgn="b"/>
                      <a:r>
                        <a:rPr lang="en-US" sz="2100" b="0" i="0" u="none" strike="noStrike" dirty="0">
                          <a:solidFill>
                            <a:srgbClr val="000000"/>
                          </a:solidFill>
                          <a:effectLst/>
                          <a:latin typeface="Calibri" panose="020F0502020204030204" pitchFamily="34" charset="0"/>
                        </a:rPr>
                        <a:t>0.63</a:t>
                      </a:r>
                    </a:p>
                  </a:txBody>
                  <a:tcPr marL="9525" marR="9525" marT="9525" marB="0" anchor="b">
                    <a:solidFill>
                      <a:schemeClr val="accent2">
                        <a:lumMod val="40000"/>
                        <a:lumOff val="60000"/>
                      </a:schemeClr>
                    </a:solidFill>
                  </a:tcPr>
                </a:tc>
                <a:extLst>
                  <a:ext uri="{0D108BD9-81ED-4DB2-BD59-A6C34878D82A}">
                    <a16:rowId xmlns:a16="http://schemas.microsoft.com/office/drawing/2014/main" val="3597458634"/>
                  </a:ext>
                </a:extLst>
              </a:tr>
              <a:tr h="190500">
                <a:tc>
                  <a:txBody>
                    <a:bodyPr/>
                    <a:lstStyle/>
                    <a:p>
                      <a:pPr algn="l" fontAlgn="b"/>
                      <a:r>
                        <a:rPr lang="en-US" sz="2100" u="none" strike="noStrike">
                          <a:effectLst/>
                        </a:rPr>
                        <a:t>Length_comp</a:t>
                      </a:r>
                      <a:endParaRPr lang="en-US" sz="2100" b="0" i="0" u="none" strike="noStrike">
                        <a:solidFill>
                          <a:srgbClr val="000000"/>
                        </a:solidFill>
                        <a:effectLst/>
                        <a:latin typeface="Calibri" panose="020F0502020204030204" pitchFamily="34" charset="0"/>
                      </a:endParaRPr>
                    </a:p>
                  </a:txBody>
                  <a:tcPr marL="9525" marR="9525" marT="9525" marB="0" anchor="b">
                    <a:noFill/>
                  </a:tcPr>
                </a:tc>
                <a:tc>
                  <a:txBody>
                    <a:bodyPr/>
                    <a:lstStyle/>
                    <a:p>
                      <a:pPr algn="ctr" fontAlgn="b"/>
                      <a:r>
                        <a:rPr lang="en-US" sz="2100" b="0" i="0" u="none" strike="noStrike">
                          <a:solidFill>
                            <a:srgbClr val="000000"/>
                          </a:solidFill>
                          <a:effectLst/>
                          <a:latin typeface="Calibri" panose="020F0502020204030204" pitchFamily="34" charset="0"/>
                        </a:rPr>
                        <a:t>1697.31</a:t>
                      </a:r>
                    </a:p>
                  </a:txBody>
                  <a:tcPr marL="9525" marR="9525" marT="9525" marB="0" anchor="b">
                    <a:solidFill>
                      <a:schemeClr val="accent2">
                        <a:lumMod val="40000"/>
                        <a:lumOff val="60000"/>
                      </a:schemeClr>
                    </a:solidFill>
                  </a:tcPr>
                </a:tc>
                <a:tc>
                  <a:txBody>
                    <a:bodyPr/>
                    <a:lstStyle/>
                    <a:p>
                      <a:pPr algn="ctr" fontAlgn="b"/>
                      <a:r>
                        <a:rPr lang="en-US" sz="2100" b="0" i="0" u="none" strike="noStrike" dirty="0">
                          <a:solidFill>
                            <a:srgbClr val="000000"/>
                          </a:solidFill>
                          <a:effectLst/>
                          <a:latin typeface="Calibri" panose="020F0502020204030204" pitchFamily="34" charset="0"/>
                        </a:rPr>
                        <a:t>1676.90</a:t>
                      </a:r>
                    </a:p>
                  </a:txBody>
                  <a:tcPr marL="9525" marR="9525" marT="9525" marB="0" anchor="b">
                    <a:solidFill>
                      <a:schemeClr val="accent2">
                        <a:lumMod val="40000"/>
                        <a:lumOff val="60000"/>
                      </a:schemeClr>
                    </a:solidFill>
                  </a:tcPr>
                </a:tc>
                <a:extLst>
                  <a:ext uri="{0D108BD9-81ED-4DB2-BD59-A6C34878D82A}">
                    <a16:rowId xmlns:a16="http://schemas.microsoft.com/office/drawing/2014/main" val="1521411773"/>
                  </a:ext>
                </a:extLst>
              </a:tr>
              <a:tr h="190500">
                <a:tc>
                  <a:txBody>
                    <a:bodyPr/>
                    <a:lstStyle/>
                    <a:p>
                      <a:pPr algn="l" fontAlgn="b"/>
                      <a:r>
                        <a:rPr lang="en-US" sz="2100" u="none" strike="noStrike">
                          <a:effectLst/>
                        </a:rPr>
                        <a:t>Age_comp</a:t>
                      </a:r>
                      <a:endParaRPr lang="en-US" sz="2100" b="0" i="0" u="none" strike="noStrike">
                        <a:solidFill>
                          <a:srgbClr val="000000"/>
                        </a:solidFill>
                        <a:effectLst/>
                        <a:latin typeface="Calibri" panose="020F0502020204030204" pitchFamily="34" charset="0"/>
                      </a:endParaRPr>
                    </a:p>
                  </a:txBody>
                  <a:tcPr marL="9525" marR="9525" marT="9525" marB="0" anchor="b">
                    <a:noFill/>
                  </a:tcPr>
                </a:tc>
                <a:tc>
                  <a:txBody>
                    <a:bodyPr/>
                    <a:lstStyle/>
                    <a:p>
                      <a:pPr algn="ctr" fontAlgn="b"/>
                      <a:r>
                        <a:rPr lang="en-US" sz="2100" b="0" i="0" u="none" strike="noStrike">
                          <a:solidFill>
                            <a:srgbClr val="000000"/>
                          </a:solidFill>
                          <a:effectLst/>
                          <a:latin typeface="Calibri" panose="020F0502020204030204" pitchFamily="34" charset="0"/>
                        </a:rPr>
                        <a:t>1030.48</a:t>
                      </a:r>
                    </a:p>
                  </a:txBody>
                  <a:tcPr marL="9525" marR="9525" marT="9525" marB="0" anchor="b">
                    <a:noFill/>
                  </a:tcPr>
                </a:tc>
                <a:tc>
                  <a:txBody>
                    <a:bodyPr/>
                    <a:lstStyle/>
                    <a:p>
                      <a:pPr algn="ctr" fontAlgn="b"/>
                      <a:r>
                        <a:rPr lang="en-US" sz="2100" b="0" i="0" u="none" strike="noStrike">
                          <a:solidFill>
                            <a:srgbClr val="000000"/>
                          </a:solidFill>
                          <a:effectLst/>
                          <a:latin typeface="Calibri" panose="020F0502020204030204" pitchFamily="34" charset="0"/>
                        </a:rPr>
                        <a:t>1030.97</a:t>
                      </a:r>
                    </a:p>
                  </a:txBody>
                  <a:tcPr marL="9525" marR="9525" marT="9525" marB="0" anchor="b">
                    <a:noFill/>
                  </a:tcPr>
                </a:tc>
                <a:extLst>
                  <a:ext uri="{0D108BD9-81ED-4DB2-BD59-A6C34878D82A}">
                    <a16:rowId xmlns:a16="http://schemas.microsoft.com/office/drawing/2014/main" val="2149830947"/>
                  </a:ext>
                </a:extLst>
              </a:tr>
              <a:tr h="190500">
                <a:tc>
                  <a:txBody>
                    <a:bodyPr/>
                    <a:lstStyle/>
                    <a:p>
                      <a:pPr algn="l" fontAlgn="b"/>
                      <a:r>
                        <a:rPr lang="en-US" sz="2100" u="none" strike="noStrike">
                          <a:effectLst/>
                        </a:rPr>
                        <a:t>Recruitment</a:t>
                      </a:r>
                      <a:endParaRPr lang="en-US" sz="2100" b="0" i="0" u="none" strike="noStrike">
                        <a:solidFill>
                          <a:srgbClr val="000000"/>
                        </a:solidFill>
                        <a:effectLst/>
                        <a:latin typeface="Calibri" panose="020F0502020204030204" pitchFamily="34" charset="0"/>
                      </a:endParaRPr>
                    </a:p>
                  </a:txBody>
                  <a:tcPr marL="9525" marR="9525" marT="9525" marB="0" anchor="b">
                    <a:noFill/>
                  </a:tcPr>
                </a:tc>
                <a:tc>
                  <a:txBody>
                    <a:bodyPr/>
                    <a:lstStyle/>
                    <a:p>
                      <a:pPr algn="ctr" fontAlgn="b"/>
                      <a:r>
                        <a:rPr lang="en-US" sz="2100" b="0" i="0" u="none" strike="noStrike">
                          <a:solidFill>
                            <a:srgbClr val="000000"/>
                          </a:solidFill>
                          <a:effectLst/>
                          <a:latin typeface="Calibri" panose="020F0502020204030204" pitchFamily="34" charset="0"/>
                        </a:rPr>
                        <a:t>-2.96</a:t>
                      </a:r>
                    </a:p>
                  </a:txBody>
                  <a:tcPr marL="9525" marR="9525" marT="9525" marB="0" anchor="b">
                    <a:noFill/>
                  </a:tcPr>
                </a:tc>
                <a:tc>
                  <a:txBody>
                    <a:bodyPr/>
                    <a:lstStyle/>
                    <a:p>
                      <a:pPr algn="ctr" fontAlgn="b"/>
                      <a:r>
                        <a:rPr lang="en-US" sz="2100" b="0" i="0" u="none" strike="noStrike">
                          <a:solidFill>
                            <a:srgbClr val="000000"/>
                          </a:solidFill>
                          <a:effectLst/>
                          <a:latin typeface="Calibri" panose="020F0502020204030204" pitchFamily="34" charset="0"/>
                        </a:rPr>
                        <a:t>-3.03</a:t>
                      </a:r>
                    </a:p>
                  </a:txBody>
                  <a:tcPr marL="9525" marR="9525" marT="9525" marB="0" anchor="b">
                    <a:noFill/>
                  </a:tcPr>
                </a:tc>
                <a:extLst>
                  <a:ext uri="{0D108BD9-81ED-4DB2-BD59-A6C34878D82A}">
                    <a16:rowId xmlns:a16="http://schemas.microsoft.com/office/drawing/2014/main" val="933327682"/>
                  </a:ext>
                </a:extLst>
              </a:tr>
              <a:tr h="190500">
                <a:tc>
                  <a:txBody>
                    <a:bodyPr/>
                    <a:lstStyle/>
                    <a:p>
                      <a:pPr algn="l" fontAlgn="b"/>
                      <a:r>
                        <a:rPr lang="en-US" sz="2100" u="none" strike="noStrike">
                          <a:effectLst/>
                        </a:rPr>
                        <a:t>InitEQ_Regime</a:t>
                      </a:r>
                      <a:endParaRPr lang="en-US" sz="2100" b="0" i="0" u="none" strike="noStrike">
                        <a:solidFill>
                          <a:srgbClr val="000000"/>
                        </a:solidFill>
                        <a:effectLst/>
                        <a:latin typeface="Calibri" panose="020F0502020204030204" pitchFamily="34" charset="0"/>
                      </a:endParaRPr>
                    </a:p>
                  </a:txBody>
                  <a:tcPr marL="9525" marR="9525" marT="9525" marB="0" anchor="b">
                    <a:noFill/>
                  </a:tcPr>
                </a:tc>
                <a:tc>
                  <a:txBody>
                    <a:bodyPr/>
                    <a:lstStyle/>
                    <a:p>
                      <a:pPr algn="ctr" fontAlgn="b"/>
                      <a:r>
                        <a:rPr lang="en-US" sz="2100" b="0" i="0" u="none" strike="noStrike">
                          <a:solidFill>
                            <a:srgbClr val="000000"/>
                          </a:solidFill>
                          <a:effectLst/>
                          <a:latin typeface="Calibri" panose="020F0502020204030204" pitchFamily="34" charset="0"/>
                        </a:rPr>
                        <a:t>3.25</a:t>
                      </a:r>
                    </a:p>
                  </a:txBody>
                  <a:tcPr marL="9525" marR="9525" marT="9525" marB="0" anchor="b">
                    <a:noFill/>
                  </a:tcPr>
                </a:tc>
                <a:tc>
                  <a:txBody>
                    <a:bodyPr/>
                    <a:lstStyle/>
                    <a:p>
                      <a:pPr algn="ctr" fontAlgn="b"/>
                      <a:r>
                        <a:rPr lang="en-US" sz="2100" b="0" i="0" u="none" strike="noStrike">
                          <a:solidFill>
                            <a:srgbClr val="000000"/>
                          </a:solidFill>
                          <a:effectLst/>
                          <a:latin typeface="Calibri" panose="020F0502020204030204" pitchFamily="34" charset="0"/>
                        </a:rPr>
                        <a:t>3.17</a:t>
                      </a:r>
                    </a:p>
                  </a:txBody>
                  <a:tcPr marL="9525" marR="9525" marT="9525" marB="0" anchor="b">
                    <a:noFill/>
                  </a:tcPr>
                </a:tc>
                <a:extLst>
                  <a:ext uri="{0D108BD9-81ED-4DB2-BD59-A6C34878D82A}">
                    <a16:rowId xmlns:a16="http://schemas.microsoft.com/office/drawing/2014/main" val="2517147328"/>
                  </a:ext>
                </a:extLst>
              </a:tr>
              <a:tr h="190500">
                <a:tc>
                  <a:txBody>
                    <a:bodyPr/>
                    <a:lstStyle/>
                    <a:p>
                      <a:pPr algn="l" fontAlgn="b"/>
                      <a:r>
                        <a:rPr lang="en-US" sz="2100" u="none" strike="noStrike">
                          <a:effectLst/>
                        </a:rPr>
                        <a:t>Parm_priors</a:t>
                      </a:r>
                      <a:endParaRPr lang="en-US" sz="2100" b="0" i="0" u="none" strike="noStrike">
                        <a:solidFill>
                          <a:srgbClr val="000000"/>
                        </a:solidFill>
                        <a:effectLst/>
                        <a:latin typeface="Calibri" panose="020F0502020204030204" pitchFamily="34" charset="0"/>
                      </a:endParaRPr>
                    </a:p>
                  </a:txBody>
                  <a:tcPr marL="9525" marR="9525" marT="9525" marB="0" anchor="b">
                    <a:noFill/>
                  </a:tcPr>
                </a:tc>
                <a:tc>
                  <a:txBody>
                    <a:bodyPr/>
                    <a:lstStyle/>
                    <a:p>
                      <a:pPr algn="ctr" fontAlgn="b"/>
                      <a:r>
                        <a:rPr lang="en-US" sz="2100" b="0" i="0" u="none" strike="noStrike">
                          <a:solidFill>
                            <a:srgbClr val="000000"/>
                          </a:solidFill>
                          <a:effectLst/>
                          <a:latin typeface="Calibri" panose="020F0502020204030204" pitchFamily="34" charset="0"/>
                        </a:rPr>
                        <a:t>1.15</a:t>
                      </a:r>
                    </a:p>
                  </a:txBody>
                  <a:tcPr marL="9525" marR="9525" marT="9525" marB="0" anchor="b">
                    <a:noFill/>
                  </a:tcPr>
                </a:tc>
                <a:tc>
                  <a:txBody>
                    <a:bodyPr/>
                    <a:lstStyle/>
                    <a:p>
                      <a:pPr algn="ctr" fontAlgn="b"/>
                      <a:r>
                        <a:rPr lang="en-US" sz="2100" b="0" i="0" u="none" strike="noStrike">
                          <a:solidFill>
                            <a:srgbClr val="000000"/>
                          </a:solidFill>
                          <a:effectLst/>
                          <a:latin typeface="Calibri" panose="020F0502020204030204" pitchFamily="34" charset="0"/>
                        </a:rPr>
                        <a:t>1.16</a:t>
                      </a:r>
                    </a:p>
                  </a:txBody>
                  <a:tcPr marL="9525" marR="9525" marT="9525" marB="0" anchor="b">
                    <a:noFill/>
                  </a:tcPr>
                </a:tc>
                <a:extLst>
                  <a:ext uri="{0D108BD9-81ED-4DB2-BD59-A6C34878D82A}">
                    <a16:rowId xmlns:a16="http://schemas.microsoft.com/office/drawing/2014/main" val="747505435"/>
                  </a:ext>
                </a:extLst>
              </a:tr>
              <a:tr h="190500">
                <a:tc>
                  <a:txBody>
                    <a:bodyPr/>
                    <a:lstStyle/>
                    <a:p>
                      <a:pPr algn="l" fontAlgn="b"/>
                      <a:r>
                        <a:rPr lang="en-US" sz="2100" u="none" strike="noStrike">
                          <a:effectLst/>
                        </a:rPr>
                        <a:t>Parm_softbounds</a:t>
                      </a:r>
                      <a:endParaRPr lang="en-US" sz="2100" b="0" i="0" u="none" strike="noStrike">
                        <a:solidFill>
                          <a:srgbClr val="000000"/>
                        </a:solidFill>
                        <a:effectLst/>
                        <a:latin typeface="Calibri" panose="020F0502020204030204" pitchFamily="34" charset="0"/>
                      </a:endParaRPr>
                    </a:p>
                  </a:txBody>
                  <a:tcPr marL="9525" marR="9525" marT="9525" marB="0" anchor="b">
                    <a:noFill/>
                  </a:tcPr>
                </a:tc>
                <a:tc>
                  <a:txBody>
                    <a:bodyPr/>
                    <a:lstStyle/>
                    <a:p>
                      <a:pPr algn="ctr" fontAlgn="b"/>
                      <a:r>
                        <a:rPr lang="en-US" sz="2100" b="0" i="0" u="none" strike="noStrike">
                          <a:solidFill>
                            <a:srgbClr val="000000"/>
                          </a:solidFill>
                          <a:effectLst/>
                          <a:latin typeface="Calibri" panose="020F0502020204030204" pitchFamily="34" charset="0"/>
                        </a:rPr>
                        <a:t>0.01</a:t>
                      </a:r>
                    </a:p>
                  </a:txBody>
                  <a:tcPr marL="9525" marR="9525" marT="9525" marB="0" anchor="b">
                    <a:noFill/>
                  </a:tcPr>
                </a:tc>
                <a:tc>
                  <a:txBody>
                    <a:bodyPr/>
                    <a:lstStyle/>
                    <a:p>
                      <a:pPr algn="ctr" fontAlgn="b"/>
                      <a:r>
                        <a:rPr lang="en-US" sz="2100" b="0" i="0" u="none" strike="noStrike">
                          <a:solidFill>
                            <a:srgbClr val="000000"/>
                          </a:solidFill>
                          <a:effectLst/>
                          <a:latin typeface="Calibri" panose="020F0502020204030204" pitchFamily="34" charset="0"/>
                        </a:rPr>
                        <a:t>0.01</a:t>
                      </a:r>
                    </a:p>
                  </a:txBody>
                  <a:tcPr marL="9525" marR="9525" marT="9525" marB="0" anchor="b">
                    <a:noFill/>
                  </a:tcPr>
                </a:tc>
                <a:extLst>
                  <a:ext uri="{0D108BD9-81ED-4DB2-BD59-A6C34878D82A}">
                    <a16:rowId xmlns:a16="http://schemas.microsoft.com/office/drawing/2014/main" val="2492610952"/>
                  </a:ext>
                </a:extLst>
              </a:tr>
              <a:tr h="190500">
                <a:tc>
                  <a:txBody>
                    <a:bodyPr/>
                    <a:lstStyle/>
                    <a:p>
                      <a:pPr algn="l" fontAlgn="b"/>
                      <a:r>
                        <a:rPr lang="en-US" sz="2100" u="none" strike="noStrike">
                          <a:effectLst/>
                        </a:rPr>
                        <a:t>Parm_devs</a:t>
                      </a:r>
                      <a:endParaRPr lang="en-US" sz="2100" b="0" i="0" u="none" strike="noStrike">
                        <a:solidFill>
                          <a:srgbClr val="000000"/>
                        </a:solidFill>
                        <a:effectLst/>
                        <a:latin typeface="Calibri" panose="020F0502020204030204" pitchFamily="34" charset="0"/>
                      </a:endParaRPr>
                    </a:p>
                  </a:txBody>
                  <a:tcPr marL="9525" marR="9525" marT="9525" marB="0" anchor="b">
                    <a:noFill/>
                  </a:tcPr>
                </a:tc>
                <a:tc>
                  <a:txBody>
                    <a:bodyPr/>
                    <a:lstStyle/>
                    <a:p>
                      <a:pPr algn="ctr" fontAlgn="b"/>
                      <a:r>
                        <a:rPr lang="en-US" sz="2100" b="0" i="0" u="none" strike="noStrike">
                          <a:solidFill>
                            <a:srgbClr val="000000"/>
                          </a:solidFill>
                          <a:effectLst/>
                          <a:latin typeface="Calibri" panose="020F0502020204030204" pitchFamily="34" charset="0"/>
                        </a:rPr>
                        <a:t>6.04</a:t>
                      </a:r>
                    </a:p>
                  </a:txBody>
                  <a:tcPr marL="9525" marR="9525" marT="9525" marB="0" anchor="b">
                    <a:noFill/>
                  </a:tcPr>
                </a:tc>
                <a:tc>
                  <a:txBody>
                    <a:bodyPr/>
                    <a:lstStyle/>
                    <a:p>
                      <a:pPr algn="ctr" fontAlgn="b"/>
                      <a:r>
                        <a:rPr lang="en-US" sz="2100" b="0" i="0" u="none" strike="noStrike" dirty="0">
                          <a:solidFill>
                            <a:srgbClr val="000000"/>
                          </a:solidFill>
                          <a:effectLst/>
                          <a:latin typeface="Calibri" panose="020F0502020204030204" pitchFamily="34" charset="0"/>
                        </a:rPr>
                        <a:t>6.00</a:t>
                      </a:r>
                    </a:p>
                  </a:txBody>
                  <a:tcPr marL="9525" marR="9525" marT="9525" marB="0" anchor="b">
                    <a:noFill/>
                  </a:tcPr>
                </a:tc>
                <a:extLst>
                  <a:ext uri="{0D108BD9-81ED-4DB2-BD59-A6C34878D82A}">
                    <a16:rowId xmlns:a16="http://schemas.microsoft.com/office/drawing/2014/main" val="1645346407"/>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4260679107"/>
              </p:ext>
            </p:extLst>
          </p:nvPr>
        </p:nvGraphicFramePr>
        <p:xfrm>
          <a:off x="7550492" y="2340083"/>
          <a:ext cx="3019425" cy="1318260"/>
        </p:xfrm>
        <a:graphic>
          <a:graphicData uri="http://schemas.openxmlformats.org/drawingml/2006/table">
            <a:tbl>
              <a:tblPr>
                <a:tableStyleId>{5C22544A-7EE6-4342-B048-85BDC9FD1C3A}</a:tableStyleId>
              </a:tblPr>
              <a:tblGrid>
                <a:gridCol w="1006475">
                  <a:extLst>
                    <a:ext uri="{9D8B030D-6E8A-4147-A177-3AD203B41FA5}">
                      <a16:colId xmlns:a16="http://schemas.microsoft.com/office/drawing/2014/main" val="901354390"/>
                    </a:ext>
                  </a:extLst>
                </a:gridCol>
                <a:gridCol w="1006475">
                  <a:extLst>
                    <a:ext uri="{9D8B030D-6E8A-4147-A177-3AD203B41FA5}">
                      <a16:colId xmlns:a16="http://schemas.microsoft.com/office/drawing/2014/main" val="1675358662"/>
                    </a:ext>
                  </a:extLst>
                </a:gridCol>
                <a:gridCol w="1006475">
                  <a:extLst>
                    <a:ext uri="{9D8B030D-6E8A-4147-A177-3AD203B41FA5}">
                      <a16:colId xmlns:a16="http://schemas.microsoft.com/office/drawing/2014/main" val="1992735095"/>
                    </a:ext>
                  </a:extLst>
                </a:gridCol>
              </a:tblGrid>
              <a:tr h="190500">
                <a:tc>
                  <a:txBody>
                    <a:bodyPr/>
                    <a:lstStyle/>
                    <a:p>
                      <a:pPr algn="l" fontAlgn="b"/>
                      <a:endParaRPr lang="en-US" sz="2100" b="0" i="0" u="none" strike="noStrike" dirty="0">
                        <a:solidFill>
                          <a:srgbClr val="000000"/>
                        </a:solidFill>
                        <a:effectLst/>
                        <a:latin typeface="Calibri" panose="020F0502020204030204" pitchFamily="34" charset="0"/>
                      </a:endParaRPr>
                    </a:p>
                  </a:txBody>
                  <a:tcPr marL="9525" marR="9525" marT="9525" marB="0" anchor="b">
                    <a:lnB w="12700" cap="flat" cmpd="sng" algn="ctr">
                      <a:solidFill>
                        <a:schemeClr val="tx1"/>
                      </a:solidFill>
                      <a:prstDash val="solid"/>
                      <a:round/>
                      <a:headEnd type="none" w="med" len="med"/>
                      <a:tailEnd type="none" w="med" len="med"/>
                    </a:lnB>
                    <a:noFill/>
                  </a:tcPr>
                </a:tc>
                <a:tc>
                  <a:txBody>
                    <a:bodyPr/>
                    <a:lstStyle/>
                    <a:p>
                      <a:pPr algn="l" fontAlgn="b"/>
                      <a:r>
                        <a:rPr lang="en-US" sz="2100" u="none" strike="noStrike" dirty="0">
                          <a:effectLst/>
                        </a:rPr>
                        <a:t>2019.1d</a:t>
                      </a:r>
                      <a:endParaRPr lang="en-US" sz="2100" b="0" i="0" u="none" strike="noStrike" dirty="0">
                        <a:solidFill>
                          <a:srgbClr val="000000"/>
                        </a:solidFill>
                        <a:effectLst/>
                        <a:latin typeface="Calibri" panose="020F0502020204030204" pitchFamily="34" charset="0"/>
                      </a:endParaRPr>
                    </a:p>
                  </a:txBody>
                  <a:tcPr marL="9525" marR="9525" marT="9525" marB="0" anchor="b">
                    <a:lnB w="12700" cap="flat" cmpd="sng" algn="ctr">
                      <a:solidFill>
                        <a:schemeClr val="tx1"/>
                      </a:solidFill>
                      <a:prstDash val="solid"/>
                      <a:round/>
                      <a:headEnd type="none" w="med" len="med"/>
                      <a:tailEnd type="none" w="med" len="med"/>
                    </a:lnB>
                    <a:noFill/>
                  </a:tcPr>
                </a:tc>
                <a:tc>
                  <a:txBody>
                    <a:bodyPr/>
                    <a:lstStyle/>
                    <a:p>
                      <a:pPr algn="l" fontAlgn="b"/>
                      <a:r>
                        <a:rPr lang="en-US" sz="2100" u="none" strike="noStrike" dirty="0">
                          <a:effectLst/>
                        </a:rPr>
                        <a:t>2019.1e</a:t>
                      </a:r>
                      <a:endParaRPr lang="en-US" sz="2100" b="0" i="0" u="none" strike="noStrike" dirty="0">
                        <a:solidFill>
                          <a:srgbClr val="000000"/>
                        </a:solidFill>
                        <a:effectLst/>
                        <a:latin typeface="Calibri" panose="020F0502020204030204" pitchFamily="34" charset="0"/>
                      </a:endParaRPr>
                    </a:p>
                  </a:txBody>
                  <a:tcPr marL="9525" marR="9525" marT="9525" marB="0" anchor="b">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88224295"/>
                  </a:ext>
                </a:extLst>
              </a:tr>
              <a:tr h="190500">
                <a:tc>
                  <a:txBody>
                    <a:bodyPr/>
                    <a:lstStyle/>
                    <a:p>
                      <a:pPr algn="l" fontAlgn="b"/>
                      <a:r>
                        <a:rPr lang="en-US" sz="2100" u="none" strike="noStrike">
                          <a:effectLst/>
                        </a:rPr>
                        <a:t>ALL</a:t>
                      </a:r>
                      <a:endParaRPr lang="en-US" sz="2100" b="0" i="0" u="none" strike="noStrike">
                        <a:solidFill>
                          <a:srgbClr val="000000"/>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noFill/>
                  </a:tcPr>
                </a:tc>
                <a:tc>
                  <a:txBody>
                    <a:bodyPr/>
                    <a:lstStyle/>
                    <a:p>
                      <a:pPr algn="ctr" fontAlgn="b"/>
                      <a:r>
                        <a:rPr lang="en-US" sz="2100" b="0" i="0" u="none" strike="noStrike">
                          <a:solidFill>
                            <a:srgbClr val="000000"/>
                          </a:solidFill>
                          <a:effectLst/>
                          <a:latin typeface="Calibri" panose="020F0502020204030204" pitchFamily="34" charset="0"/>
                        </a:rPr>
                        <a:t>-8.03</a:t>
                      </a:r>
                    </a:p>
                  </a:txBody>
                  <a:tcPr marL="9525" marR="9525" marT="9525" marB="0" anchor="b">
                    <a:lnT w="12700" cap="flat" cmpd="sng" algn="ctr">
                      <a:solidFill>
                        <a:schemeClr val="tx1"/>
                      </a:solidFill>
                      <a:prstDash val="solid"/>
                      <a:round/>
                      <a:headEnd type="none" w="med" len="med"/>
                      <a:tailEnd type="none" w="med" len="med"/>
                    </a:lnT>
                    <a:noFill/>
                  </a:tcPr>
                </a:tc>
                <a:tc>
                  <a:txBody>
                    <a:bodyPr/>
                    <a:lstStyle/>
                    <a:p>
                      <a:pPr algn="ctr" fontAlgn="b"/>
                      <a:r>
                        <a:rPr lang="en-US" sz="2100" b="0" i="0" u="none" strike="noStrike" dirty="0">
                          <a:solidFill>
                            <a:srgbClr val="000000"/>
                          </a:solidFill>
                          <a:effectLst/>
                          <a:latin typeface="Calibri" panose="020F0502020204030204" pitchFamily="34" charset="0"/>
                        </a:rPr>
                        <a:t>0.63</a:t>
                      </a:r>
                    </a:p>
                  </a:txBody>
                  <a:tcPr marL="9525" marR="9525" marT="9525" marB="0" anchor="b">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4073660275"/>
                  </a:ext>
                </a:extLst>
              </a:tr>
              <a:tr h="190500">
                <a:tc>
                  <a:txBody>
                    <a:bodyPr/>
                    <a:lstStyle/>
                    <a:p>
                      <a:pPr algn="l" fontAlgn="b"/>
                      <a:r>
                        <a:rPr lang="en-US" sz="2100" u="none" strike="noStrike">
                          <a:effectLst/>
                        </a:rPr>
                        <a:t>Srv</a:t>
                      </a:r>
                      <a:endParaRPr lang="en-US" sz="2100" b="0" i="0" u="none" strike="noStrike">
                        <a:solidFill>
                          <a:srgbClr val="000000"/>
                        </a:solidFill>
                        <a:effectLst/>
                        <a:latin typeface="Calibri" panose="020F0502020204030204" pitchFamily="34" charset="0"/>
                      </a:endParaRPr>
                    </a:p>
                  </a:txBody>
                  <a:tcPr marL="9525" marR="9525" marT="9525" marB="0" anchor="b">
                    <a:noFill/>
                  </a:tcPr>
                </a:tc>
                <a:tc>
                  <a:txBody>
                    <a:bodyPr/>
                    <a:lstStyle/>
                    <a:p>
                      <a:pPr marL="0" algn="ctr" defTabSz="914400" rtl="0" eaLnBrk="1" fontAlgn="b" latinLnBrk="0" hangingPunct="1"/>
                      <a:r>
                        <a:rPr lang="en-US" sz="2100" b="0" i="0" u="none" strike="noStrike" kern="1200">
                          <a:solidFill>
                            <a:srgbClr val="000000"/>
                          </a:solidFill>
                          <a:effectLst/>
                          <a:latin typeface="Calibri" panose="020F0502020204030204" pitchFamily="34" charset="0"/>
                          <a:ea typeface="+mn-ea"/>
                          <a:cs typeface="+mn-cs"/>
                        </a:rPr>
                        <a:t>-7.19</a:t>
                      </a:r>
                    </a:p>
                  </a:txBody>
                  <a:tcPr marL="9525" marR="9525" marT="9525" marB="0" anchor="b">
                    <a:noFill/>
                  </a:tcPr>
                </a:tc>
                <a:tc>
                  <a:txBody>
                    <a:bodyPr/>
                    <a:lstStyle/>
                    <a:p>
                      <a:pPr marL="0" algn="ctr" defTabSz="914400" rtl="0" eaLnBrk="1" fontAlgn="b" latinLnBrk="0" hangingPunct="1"/>
                      <a:r>
                        <a:rPr lang="en-US" sz="2100" b="0" i="0" u="none" strike="noStrike" kern="1200">
                          <a:solidFill>
                            <a:srgbClr val="000000"/>
                          </a:solidFill>
                          <a:effectLst/>
                          <a:latin typeface="Calibri" panose="020F0502020204030204" pitchFamily="34" charset="0"/>
                          <a:ea typeface="+mn-ea"/>
                          <a:cs typeface="+mn-cs"/>
                        </a:rPr>
                        <a:t>-5.23</a:t>
                      </a:r>
                    </a:p>
                  </a:txBody>
                  <a:tcPr marL="9525" marR="9525" marT="9525" marB="0" anchor="b">
                    <a:noFill/>
                  </a:tcPr>
                </a:tc>
                <a:extLst>
                  <a:ext uri="{0D108BD9-81ED-4DB2-BD59-A6C34878D82A}">
                    <a16:rowId xmlns:a16="http://schemas.microsoft.com/office/drawing/2014/main" val="231092647"/>
                  </a:ext>
                </a:extLst>
              </a:tr>
              <a:tr h="190500">
                <a:tc>
                  <a:txBody>
                    <a:bodyPr/>
                    <a:lstStyle/>
                    <a:p>
                      <a:pPr algn="l" fontAlgn="b"/>
                      <a:r>
                        <a:rPr lang="en-US" sz="2100" u="none" strike="noStrike">
                          <a:effectLst/>
                        </a:rPr>
                        <a:t>LLSrv</a:t>
                      </a:r>
                      <a:endParaRPr lang="en-US" sz="2100" b="0" i="0" u="none" strike="noStrike">
                        <a:solidFill>
                          <a:srgbClr val="000000"/>
                        </a:solidFill>
                        <a:effectLst/>
                        <a:latin typeface="Calibri" panose="020F0502020204030204" pitchFamily="34" charset="0"/>
                      </a:endParaRPr>
                    </a:p>
                  </a:txBody>
                  <a:tcPr marL="9525" marR="9525" marT="9525" marB="0" anchor="b">
                    <a:noFill/>
                  </a:tcPr>
                </a:tc>
                <a:tc>
                  <a:txBody>
                    <a:bodyPr/>
                    <a:lstStyle/>
                    <a:p>
                      <a:pPr marL="0" algn="ctr" defTabSz="914400" rtl="0" eaLnBrk="1" fontAlgn="b" latinLnBrk="0" hangingPunct="1"/>
                      <a:r>
                        <a:rPr lang="en-US" sz="2100" b="0" i="0" u="none" strike="noStrike" kern="1200">
                          <a:solidFill>
                            <a:srgbClr val="000000"/>
                          </a:solidFill>
                          <a:effectLst/>
                          <a:latin typeface="Calibri" panose="020F0502020204030204" pitchFamily="34" charset="0"/>
                          <a:ea typeface="+mn-ea"/>
                          <a:cs typeface="+mn-cs"/>
                        </a:rPr>
                        <a:t>-0.84</a:t>
                      </a:r>
                    </a:p>
                  </a:txBody>
                  <a:tcPr marL="9525" marR="9525" marT="9525" marB="0" anchor="b">
                    <a:noFill/>
                  </a:tcPr>
                </a:tc>
                <a:tc>
                  <a:txBody>
                    <a:bodyPr/>
                    <a:lstStyle/>
                    <a:p>
                      <a:pPr marL="0" algn="ctr" defTabSz="914400" rtl="0" eaLnBrk="1" fontAlgn="b" latinLnBrk="0" hangingPunct="1"/>
                      <a:r>
                        <a:rPr lang="en-US" sz="2100" b="0" i="0" u="none" strike="noStrike" kern="1200" dirty="0">
                          <a:solidFill>
                            <a:srgbClr val="000000"/>
                          </a:solidFill>
                          <a:effectLst/>
                          <a:latin typeface="Calibri" panose="020F0502020204030204" pitchFamily="34" charset="0"/>
                          <a:ea typeface="+mn-ea"/>
                          <a:cs typeface="+mn-cs"/>
                        </a:rPr>
                        <a:t>5.86</a:t>
                      </a:r>
                    </a:p>
                  </a:txBody>
                  <a:tcPr marL="9525" marR="9525" marT="9525" marB="0" anchor="b">
                    <a:noFill/>
                  </a:tcPr>
                </a:tc>
                <a:extLst>
                  <a:ext uri="{0D108BD9-81ED-4DB2-BD59-A6C34878D82A}">
                    <a16:rowId xmlns:a16="http://schemas.microsoft.com/office/drawing/2014/main" val="1909116409"/>
                  </a:ext>
                </a:extLst>
              </a:tr>
            </a:tbl>
          </a:graphicData>
        </a:graphic>
      </p:graphicFrame>
      <p:cxnSp>
        <p:nvCxnSpPr>
          <p:cNvPr id="8" name="Straight Arrow Connector 7"/>
          <p:cNvCxnSpPr/>
          <p:nvPr/>
        </p:nvCxnSpPr>
        <p:spPr>
          <a:xfrm flipV="1">
            <a:off x="6600824" y="3163330"/>
            <a:ext cx="862657" cy="1062681"/>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645242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Outline</a:t>
            </a:r>
            <a:endParaRPr lang="en-US" dirty="0"/>
          </a:p>
        </p:txBody>
      </p:sp>
      <p:sp>
        <p:nvSpPr>
          <p:cNvPr id="5" name="Content Placeholder 4"/>
          <p:cNvSpPr>
            <a:spLocks noGrp="1"/>
          </p:cNvSpPr>
          <p:nvPr>
            <p:ph idx="1"/>
          </p:nvPr>
        </p:nvSpPr>
        <p:spPr/>
        <p:txBody>
          <a:bodyPr>
            <a:normAutofit/>
          </a:bodyPr>
          <a:lstStyle/>
          <a:p>
            <a:pPr marL="514350" indent="-514350">
              <a:buFont typeface="+mj-lt"/>
              <a:buAutoNum type="arabicPeriod"/>
            </a:pPr>
            <a:r>
              <a:rPr lang="en-US" dirty="0" smtClean="0"/>
              <a:t>Data updates/recommended base changes to model input files </a:t>
            </a:r>
          </a:p>
          <a:p>
            <a:pPr marL="514350" indent="-514350">
              <a:buFont typeface="+mj-lt"/>
              <a:buAutoNum type="arabicPeriod"/>
            </a:pPr>
            <a:r>
              <a:rPr lang="en-US" dirty="0" smtClean="0"/>
              <a:t>Additional recommended data changes: Update ageing error, fishery length comps, length comp binning</a:t>
            </a:r>
          </a:p>
          <a:p>
            <a:pPr marL="514350" indent="-514350">
              <a:buFont typeface="+mj-lt"/>
              <a:buAutoNum type="arabicPeriod"/>
            </a:pPr>
            <a:r>
              <a:rPr lang="en-US" dirty="0" smtClean="0"/>
              <a:t>Evaluated apportionment changes: inclusion of AFSC longline survey</a:t>
            </a:r>
          </a:p>
          <a:p>
            <a:pPr marL="514350" indent="-514350">
              <a:buFont typeface="+mj-lt"/>
              <a:buAutoNum type="arabicPeriod"/>
            </a:pPr>
            <a:r>
              <a:rPr lang="en-US" dirty="0"/>
              <a:t>Evaluated model changes: survey/fishery </a:t>
            </a:r>
            <a:r>
              <a:rPr lang="en-US" dirty="0" err="1"/>
              <a:t>selex</a:t>
            </a:r>
            <a:r>
              <a:rPr lang="en-US" dirty="0"/>
              <a:t>, ISS</a:t>
            </a:r>
          </a:p>
          <a:p>
            <a:pPr marL="514350" indent="-514350">
              <a:buFont typeface="+mj-lt"/>
              <a:buAutoNum type="arabicPeriod"/>
            </a:pPr>
            <a:r>
              <a:rPr lang="en-US" dirty="0" smtClean="0"/>
              <a:t>Upcoming assessment work</a:t>
            </a:r>
          </a:p>
          <a:p>
            <a:pPr marL="514350" indent="-514350">
              <a:buFont typeface="+mj-lt"/>
              <a:buAutoNum type="arabicPeriod"/>
            </a:pPr>
            <a:endParaRPr lang="en-US" dirty="0"/>
          </a:p>
          <a:p>
            <a:pPr marL="0" indent="0">
              <a:buNone/>
            </a:pPr>
            <a:r>
              <a:rPr lang="en-US" b="1" i="1" dirty="0" smtClean="0">
                <a:solidFill>
                  <a:schemeClr val="accent4">
                    <a:lumMod val="50000"/>
                  </a:schemeClr>
                </a:solidFill>
              </a:rPr>
              <a:t>Forgiveness &amp; permission…</a:t>
            </a:r>
            <a:endParaRPr lang="en-US" b="1" i="1" dirty="0">
              <a:solidFill>
                <a:schemeClr val="accent4">
                  <a:lumMod val="50000"/>
                </a:schemeClr>
              </a:solidFill>
            </a:endParaRPr>
          </a:p>
          <a:p>
            <a:endParaRPr lang="en-US" dirty="0"/>
          </a:p>
        </p:txBody>
      </p:sp>
    </p:spTree>
    <p:extLst>
      <p:ext uri="{BB962C8B-B14F-4D97-AF65-F5344CB8AC3E}">
        <p14:creationId xmlns:p14="http://schemas.microsoft.com/office/powerpoint/2010/main" val="31457186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Fishery length comp investigations</a:t>
            </a:r>
          </a:p>
        </p:txBody>
      </p:sp>
      <p:sp>
        <p:nvSpPr>
          <p:cNvPr id="5" name="Content Placeholder 4"/>
          <p:cNvSpPr>
            <a:spLocks noGrp="1"/>
          </p:cNvSpPr>
          <p:nvPr>
            <p:ph idx="1"/>
          </p:nvPr>
        </p:nvSpPr>
        <p:spPr/>
        <p:txBody>
          <a:bodyPr/>
          <a:lstStyle/>
          <a:p>
            <a:r>
              <a:rPr lang="en-US" dirty="0" smtClean="0"/>
              <a:t>Not a dramatic change in SSB or recruitment estimate trends, though differences in some years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529" y="2592794"/>
            <a:ext cx="5544768" cy="4265206"/>
          </a:xfrm>
          <a:prstGeom prst="rect">
            <a:avLst/>
          </a:prstGeom>
        </p:spPr>
      </p:pic>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17059" y="2593334"/>
            <a:ext cx="5544065" cy="4264666"/>
          </a:xfrm>
          <a:prstGeom prst="rect">
            <a:avLst/>
          </a:prstGeom>
        </p:spPr>
      </p:pic>
    </p:spTree>
    <p:extLst>
      <p:ext uri="{BB962C8B-B14F-4D97-AF65-F5344CB8AC3E}">
        <p14:creationId xmlns:p14="http://schemas.microsoft.com/office/powerpoint/2010/main" val="152272229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Fishery length comp investigations</a:t>
            </a:r>
          </a:p>
        </p:txBody>
      </p:sp>
      <p:sp>
        <p:nvSpPr>
          <p:cNvPr id="5" name="Content Placeholder 4"/>
          <p:cNvSpPr>
            <a:spLocks noGrp="1"/>
          </p:cNvSpPr>
          <p:nvPr>
            <p:ph idx="1"/>
          </p:nvPr>
        </p:nvSpPr>
        <p:spPr/>
        <p:txBody>
          <a:bodyPr/>
          <a:lstStyle/>
          <a:p>
            <a:r>
              <a:rPr lang="en-US" dirty="0" smtClean="0"/>
              <a:t>In general, </a:t>
            </a:r>
            <a:r>
              <a:rPr lang="en-US" dirty="0"/>
              <a:t>removing filters, aggregating at </a:t>
            </a:r>
            <a:r>
              <a:rPr lang="en-US" dirty="0" smtClean="0"/>
              <a:t>month-area-gear </a:t>
            </a:r>
            <a:r>
              <a:rPr lang="en-US" dirty="0"/>
              <a:t>level and merging state data helps to smooth out much of the variability in fishery length </a:t>
            </a:r>
            <a:r>
              <a:rPr lang="en-US" dirty="0" smtClean="0"/>
              <a:t>comps, particularly in recent years</a:t>
            </a:r>
          </a:p>
          <a:p>
            <a:r>
              <a:rPr lang="en-US" dirty="0" smtClean="0"/>
              <a:t>Provides a simpler method and leverages all sources of available data to inform model estimates</a:t>
            </a:r>
            <a:endParaRPr lang="en-US" dirty="0"/>
          </a:p>
          <a:p>
            <a:r>
              <a:rPr lang="en-US" dirty="0" smtClean="0"/>
              <a:t>There are some differences in model fit and estimates, but no dramatic changes</a:t>
            </a:r>
          </a:p>
          <a:p>
            <a:r>
              <a:rPr lang="en-US" dirty="0" smtClean="0"/>
              <a:t>In order to remove variability in fishery length comps and leverage information contained within State length sampling data, </a:t>
            </a:r>
            <a:r>
              <a:rPr lang="en-US" b="1" dirty="0" smtClean="0">
                <a:solidFill>
                  <a:schemeClr val="accent6">
                    <a:lumMod val="75000"/>
                  </a:schemeClr>
                </a:solidFill>
              </a:rPr>
              <a:t>Recommend</a:t>
            </a:r>
            <a:r>
              <a:rPr lang="en-US" dirty="0" smtClean="0">
                <a:solidFill>
                  <a:schemeClr val="accent6">
                    <a:lumMod val="75000"/>
                  </a:schemeClr>
                </a:solidFill>
              </a:rPr>
              <a:t> </a:t>
            </a:r>
            <a:r>
              <a:rPr lang="en-US" dirty="0"/>
              <a:t>new</a:t>
            </a:r>
            <a:r>
              <a:rPr lang="en-US" dirty="0" smtClean="0">
                <a:solidFill>
                  <a:schemeClr val="accent6">
                    <a:lumMod val="75000"/>
                  </a:schemeClr>
                </a:solidFill>
              </a:rPr>
              <a:t> </a:t>
            </a:r>
            <a:r>
              <a:rPr lang="en-US" dirty="0" smtClean="0"/>
              <a:t>model </a:t>
            </a:r>
            <a:r>
              <a:rPr lang="en-US" b="1" u="sng" dirty="0">
                <a:solidFill>
                  <a:schemeClr val="accent1">
                    <a:lumMod val="75000"/>
                  </a:schemeClr>
                </a:solidFill>
              </a:rPr>
              <a:t>2019.1e</a:t>
            </a:r>
          </a:p>
        </p:txBody>
      </p:sp>
    </p:spTree>
    <p:extLst>
      <p:ext uri="{BB962C8B-B14F-4D97-AF65-F5344CB8AC3E}">
        <p14:creationId xmlns:p14="http://schemas.microsoft.com/office/powerpoint/2010/main" val="410479954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Length composition binning</a:t>
            </a:r>
            <a:endParaRPr lang="en-US" dirty="0"/>
          </a:p>
        </p:txBody>
      </p:sp>
      <p:sp>
        <p:nvSpPr>
          <p:cNvPr id="5" name="Content Placeholder 4"/>
          <p:cNvSpPr>
            <a:spLocks noGrp="1"/>
          </p:cNvSpPr>
          <p:nvPr>
            <p:ph idx="1"/>
          </p:nvPr>
        </p:nvSpPr>
        <p:spPr/>
        <p:txBody>
          <a:bodyPr/>
          <a:lstStyle/>
          <a:p>
            <a:r>
              <a:rPr lang="en-US" dirty="0" smtClean="0"/>
              <a:t>But, only gets us so far, there remains variability across lengths in length comp data</a:t>
            </a:r>
          </a:p>
          <a:p>
            <a:r>
              <a:rPr lang="en-US" b="1" u="sng" dirty="0" smtClean="0">
                <a:solidFill>
                  <a:schemeClr val="accent6">
                    <a:lumMod val="75000"/>
                  </a:schemeClr>
                </a:solidFill>
              </a:rPr>
              <a:t>Propose</a:t>
            </a:r>
            <a:r>
              <a:rPr lang="en-US" dirty="0" smtClean="0"/>
              <a:t>: align with EBS cod investigations this year, and investigate binning length data </a:t>
            </a:r>
          </a:p>
          <a:p>
            <a:pPr lvl="1"/>
            <a:r>
              <a:rPr lang="en-US" dirty="0" smtClean="0"/>
              <a:t>2 cm bins – </a:t>
            </a:r>
            <a:r>
              <a:rPr lang="en-US" b="1" u="sng" dirty="0" smtClean="0">
                <a:solidFill>
                  <a:schemeClr val="accent1">
                    <a:lumMod val="75000"/>
                  </a:schemeClr>
                </a:solidFill>
              </a:rPr>
              <a:t>2019.1e.2cm</a:t>
            </a:r>
          </a:p>
          <a:p>
            <a:pPr lvl="1"/>
            <a:r>
              <a:rPr lang="en-US" dirty="0" smtClean="0"/>
              <a:t>5 cm bins – </a:t>
            </a:r>
            <a:r>
              <a:rPr lang="en-US" b="1" u="sng" dirty="0" smtClean="0">
                <a:solidFill>
                  <a:schemeClr val="accent1">
                    <a:lumMod val="75000"/>
                  </a:schemeClr>
                </a:solidFill>
              </a:rPr>
              <a:t>2019.1e.5cm</a:t>
            </a:r>
          </a:p>
          <a:p>
            <a:r>
              <a:rPr lang="en-US" dirty="0" smtClean="0"/>
              <a:t>Affects: all length comp and conditional age-at-length for surveys and fishery fleets</a:t>
            </a:r>
          </a:p>
        </p:txBody>
      </p:sp>
    </p:spTree>
    <p:extLst>
      <p:ext uri="{BB962C8B-B14F-4D97-AF65-F5344CB8AC3E}">
        <p14:creationId xmlns:p14="http://schemas.microsoft.com/office/powerpoint/2010/main" val="344838314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l="2958"/>
          <a:stretch/>
        </p:blipFill>
        <p:spPr>
          <a:xfrm>
            <a:off x="8145375" y="1216393"/>
            <a:ext cx="4012528" cy="4961822"/>
          </a:xfrm>
          <a:prstGeom prst="rect">
            <a:avLst/>
          </a:prstGeom>
        </p:spPr>
      </p:pic>
      <p:sp>
        <p:nvSpPr>
          <p:cNvPr id="4" name="Title 3"/>
          <p:cNvSpPr>
            <a:spLocks noGrp="1"/>
          </p:cNvSpPr>
          <p:nvPr>
            <p:ph type="title"/>
          </p:nvPr>
        </p:nvSpPr>
        <p:spPr>
          <a:xfrm>
            <a:off x="838200" y="0"/>
            <a:ext cx="10515600" cy="1325563"/>
          </a:xfrm>
        </p:spPr>
        <p:txBody>
          <a:bodyPr/>
          <a:lstStyle/>
          <a:p>
            <a:r>
              <a:rPr lang="en-US" dirty="0" smtClean="0"/>
              <a:t>Length comp binning: fishery</a:t>
            </a:r>
            <a:endParaRPr lang="en-US" dirty="0"/>
          </a:p>
        </p:txBody>
      </p:sp>
      <p:pic>
        <p:nvPicPr>
          <p:cNvPr id="3" name="Picture 2"/>
          <p:cNvPicPr>
            <a:picLocks noChangeAspect="1"/>
          </p:cNvPicPr>
          <p:nvPr/>
        </p:nvPicPr>
        <p:blipFill rotWithShape="1">
          <a:blip r:embed="rId3" cstate="print">
            <a:extLst>
              <a:ext uri="{28A0092B-C50C-407E-A947-70E740481C1C}">
                <a14:useLocalDpi xmlns:a14="http://schemas.microsoft.com/office/drawing/2010/main" val="0"/>
              </a:ext>
            </a:extLst>
          </a:blip>
          <a:srcRect l="2619"/>
          <a:stretch/>
        </p:blipFill>
        <p:spPr>
          <a:xfrm>
            <a:off x="108284" y="1216393"/>
            <a:ext cx="4026567" cy="4961822"/>
          </a:xfrm>
          <a:prstGeom prst="rect">
            <a:avLst/>
          </a:prstGeom>
        </p:spPr>
      </p:pic>
      <p:pic>
        <p:nvPicPr>
          <p:cNvPr id="6" name="Picture 5"/>
          <p:cNvPicPr>
            <a:picLocks noChangeAspect="1"/>
          </p:cNvPicPr>
          <p:nvPr/>
        </p:nvPicPr>
        <p:blipFill rotWithShape="1">
          <a:blip r:embed="rId4" cstate="print">
            <a:extLst>
              <a:ext uri="{28A0092B-C50C-407E-A947-70E740481C1C}">
                <a14:useLocalDpi xmlns:a14="http://schemas.microsoft.com/office/drawing/2010/main" val="0"/>
              </a:ext>
            </a:extLst>
          </a:blip>
          <a:srcRect l="3007"/>
          <a:stretch/>
        </p:blipFill>
        <p:spPr>
          <a:xfrm>
            <a:off x="4134851" y="1216393"/>
            <a:ext cx="4010524" cy="4961822"/>
          </a:xfrm>
          <a:prstGeom prst="rect">
            <a:avLst/>
          </a:prstGeom>
        </p:spPr>
      </p:pic>
    </p:spTree>
    <p:extLst>
      <p:ext uri="{BB962C8B-B14F-4D97-AF65-F5344CB8AC3E}">
        <p14:creationId xmlns:p14="http://schemas.microsoft.com/office/powerpoint/2010/main" val="102706186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8200" y="0"/>
            <a:ext cx="10515600" cy="1325563"/>
          </a:xfrm>
        </p:spPr>
        <p:txBody>
          <a:bodyPr/>
          <a:lstStyle/>
          <a:p>
            <a:r>
              <a:rPr lang="en-US" dirty="0" smtClean="0"/>
              <a:t>Length comp binning: survey</a:t>
            </a:r>
            <a:endParaRPr lang="en-US" dirty="0"/>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42999" y="975761"/>
            <a:ext cx="4873054" cy="5847664"/>
          </a:xfrm>
          <a:prstGeom prst="rect">
            <a:avLst/>
          </a:prstGeom>
        </p:spPr>
      </p:pic>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48400" y="975761"/>
            <a:ext cx="4873053" cy="5847664"/>
          </a:xfrm>
          <a:prstGeom prst="rect">
            <a:avLst/>
          </a:prstGeom>
        </p:spPr>
      </p:pic>
    </p:spTree>
    <p:extLst>
      <p:ext uri="{BB962C8B-B14F-4D97-AF65-F5344CB8AC3E}">
        <p14:creationId xmlns:p14="http://schemas.microsoft.com/office/powerpoint/2010/main" val="8781753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58394" y="590828"/>
            <a:ext cx="4433606" cy="3410466"/>
          </a:xfrm>
          <a:prstGeom prst="rect">
            <a:avLst/>
          </a:prstGeom>
        </p:spPr>
      </p:pic>
      <p:sp>
        <p:nvSpPr>
          <p:cNvPr id="4" name="Title 3"/>
          <p:cNvSpPr>
            <a:spLocks noGrp="1"/>
          </p:cNvSpPr>
          <p:nvPr>
            <p:ph type="title"/>
          </p:nvPr>
        </p:nvSpPr>
        <p:spPr/>
        <p:txBody>
          <a:bodyPr/>
          <a:lstStyle/>
          <a:p>
            <a:r>
              <a:rPr lang="en-US" dirty="0"/>
              <a:t>Length comp binning</a:t>
            </a:r>
          </a:p>
        </p:txBody>
      </p:sp>
      <p:sp>
        <p:nvSpPr>
          <p:cNvPr id="5" name="Content Placeholder 4"/>
          <p:cNvSpPr>
            <a:spLocks noGrp="1"/>
          </p:cNvSpPr>
          <p:nvPr>
            <p:ph idx="1"/>
          </p:nvPr>
        </p:nvSpPr>
        <p:spPr/>
        <p:txBody>
          <a:bodyPr/>
          <a:lstStyle/>
          <a:p>
            <a:r>
              <a:rPr lang="en-US" dirty="0" smtClean="0"/>
              <a:t>Data fits:</a:t>
            </a:r>
          </a:p>
        </p:txBody>
      </p:sp>
      <p:graphicFrame>
        <p:nvGraphicFramePr>
          <p:cNvPr id="3" name="Table 2"/>
          <p:cNvGraphicFramePr>
            <a:graphicFrameLocks noGrp="1"/>
          </p:cNvGraphicFramePr>
          <p:nvPr>
            <p:extLst>
              <p:ext uri="{D42A27DB-BD31-4B8C-83A1-F6EECF244321}">
                <p14:modId xmlns:p14="http://schemas.microsoft.com/office/powerpoint/2010/main" val="1967000974"/>
              </p:ext>
            </p:extLst>
          </p:nvPr>
        </p:nvGraphicFramePr>
        <p:xfrm>
          <a:off x="1038224" y="2438400"/>
          <a:ext cx="6496050" cy="3625215"/>
        </p:xfrm>
        <a:graphic>
          <a:graphicData uri="http://schemas.openxmlformats.org/drawingml/2006/table">
            <a:tbl>
              <a:tblPr>
                <a:tableStyleId>{5C22544A-7EE6-4342-B048-85BDC9FD1C3A}</a:tableStyleId>
              </a:tblPr>
              <a:tblGrid>
                <a:gridCol w="2255039">
                  <a:extLst>
                    <a:ext uri="{9D8B030D-6E8A-4147-A177-3AD203B41FA5}">
                      <a16:colId xmlns:a16="http://schemas.microsoft.com/office/drawing/2014/main" val="1426533958"/>
                    </a:ext>
                  </a:extLst>
                </a:gridCol>
                <a:gridCol w="1050643">
                  <a:extLst>
                    <a:ext uri="{9D8B030D-6E8A-4147-A177-3AD203B41FA5}">
                      <a16:colId xmlns:a16="http://schemas.microsoft.com/office/drawing/2014/main" val="288586384"/>
                    </a:ext>
                  </a:extLst>
                </a:gridCol>
                <a:gridCol w="1595184">
                  <a:extLst>
                    <a:ext uri="{9D8B030D-6E8A-4147-A177-3AD203B41FA5}">
                      <a16:colId xmlns:a16="http://schemas.microsoft.com/office/drawing/2014/main" val="2904837678"/>
                    </a:ext>
                  </a:extLst>
                </a:gridCol>
                <a:gridCol w="1595184">
                  <a:extLst>
                    <a:ext uri="{9D8B030D-6E8A-4147-A177-3AD203B41FA5}">
                      <a16:colId xmlns:a16="http://schemas.microsoft.com/office/drawing/2014/main" val="4087931172"/>
                    </a:ext>
                  </a:extLst>
                </a:gridCol>
              </a:tblGrid>
              <a:tr h="190500">
                <a:tc>
                  <a:txBody>
                    <a:bodyPr/>
                    <a:lstStyle/>
                    <a:p>
                      <a:pPr algn="l" fontAlgn="b"/>
                      <a:r>
                        <a:rPr lang="en-US" sz="2100" b="0" i="0" u="none" strike="noStrike" dirty="0" smtClean="0">
                          <a:solidFill>
                            <a:schemeClr val="dk1"/>
                          </a:solidFill>
                          <a:effectLst/>
                          <a:latin typeface="+mn-lt"/>
                        </a:rPr>
                        <a:t>Component</a:t>
                      </a:r>
                      <a:endParaRPr lang="en-US" sz="2100" b="0" i="0" u="none" strike="noStrike" dirty="0">
                        <a:solidFill>
                          <a:srgbClr val="000000"/>
                        </a:solidFill>
                        <a:effectLst/>
                        <a:latin typeface="Calibri" panose="020F0502020204030204" pitchFamily="34" charset="0"/>
                      </a:endParaRPr>
                    </a:p>
                  </a:txBody>
                  <a:tcPr marL="9525" marR="9525" marT="9525" marB="0" anchor="b">
                    <a:lnB w="12700" cap="flat" cmpd="sng" algn="ctr">
                      <a:solidFill>
                        <a:schemeClr val="tx1"/>
                      </a:solidFill>
                      <a:prstDash val="solid"/>
                      <a:round/>
                      <a:headEnd type="none" w="med" len="med"/>
                      <a:tailEnd type="none" w="med" len="med"/>
                    </a:lnB>
                    <a:noFill/>
                  </a:tcPr>
                </a:tc>
                <a:tc>
                  <a:txBody>
                    <a:bodyPr/>
                    <a:lstStyle/>
                    <a:p>
                      <a:pPr algn="l" fontAlgn="b"/>
                      <a:r>
                        <a:rPr lang="en-US" sz="2100" u="none" strike="noStrike">
                          <a:effectLst/>
                        </a:rPr>
                        <a:t>2019.1e</a:t>
                      </a:r>
                      <a:endParaRPr lang="en-US" sz="2100" b="0" i="0" u="none" strike="noStrike">
                        <a:solidFill>
                          <a:srgbClr val="000000"/>
                        </a:solidFill>
                        <a:effectLst/>
                        <a:latin typeface="Calibri" panose="020F0502020204030204" pitchFamily="34" charset="0"/>
                      </a:endParaRPr>
                    </a:p>
                  </a:txBody>
                  <a:tcPr marL="9525" marR="9525" marT="9525" marB="0" anchor="b">
                    <a:lnB w="12700" cap="flat" cmpd="sng" algn="ctr">
                      <a:solidFill>
                        <a:schemeClr val="tx1"/>
                      </a:solidFill>
                      <a:prstDash val="solid"/>
                      <a:round/>
                      <a:headEnd type="none" w="med" len="med"/>
                      <a:tailEnd type="none" w="med" len="med"/>
                    </a:lnB>
                    <a:noFill/>
                  </a:tcPr>
                </a:tc>
                <a:tc>
                  <a:txBody>
                    <a:bodyPr/>
                    <a:lstStyle/>
                    <a:p>
                      <a:pPr algn="l" fontAlgn="b"/>
                      <a:r>
                        <a:rPr lang="en-US" sz="2100" u="none" strike="noStrike">
                          <a:effectLst/>
                        </a:rPr>
                        <a:t>2019.1e.2cm</a:t>
                      </a:r>
                      <a:endParaRPr lang="en-US" sz="2100" b="0" i="0" u="none" strike="noStrike">
                        <a:solidFill>
                          <a:srgbClr val="000000"/>
                        </a:solidFill>
                        <a:effectLst/>
                        <a:latin typeface="Calibri" panose="020F0502020204030204" pitchFamily="34" charset="0"/>
                      </a:endParaRPr>
                    </a:p>
                  </a:txBody>
                  <a:tcPr marL="9525" marR="9525" marT="9525" marB="0" anchor="b">
                    <a:lnB w="12700" cap="flat" cmpd="sng" algn="ctr">
                      <a:solidFill>
                        <a:schemeClr val="tx1"/>
                      </a:solidFill>
                      <a:prstDash val="solid"/>
                      <a:round/>
                      <a:headEnd type="none" w="med" len="med"/>
                      <a:tailEnd type="none" w="med" len="med"/>
                    </a:lnB>
                    <a:noFill/>
                  </a:tcPr>
                </a:tc>
                <a:tc>
                  <a:txBody>
                    <a:bodyPr/>
                    <a:lstStyle/>
                    <a:p>
                      <a:pPr algn="l" fontAlgn="b"/>
                      <a:r>
                        <a:rPr lang="en-US" sz="2100" u="none" strike="noStrike" dirty="0">
                          <a:effectLst/>
                        </a:rPr>
                        <a:t>2019.1e.5cm</a:t>
                      </a:r>
                      <a:endParaRPr lang="en-US" sz="2100" b="0" i="0" u="none" strike="noStrike" dirty="0">
                        <a:solidFill>
                          <a:srgbClr val="000000"/>
                        </a:solidFill>
                        <a:effectLst/>
                        <a:latin typeface="Calibri" panose="020F0502020204030204" pitchFamily="34" charset="0"/>
                      </a:endParaRPr>
                    </a:p>
                  </a:txBody>
                  <a:tcPr marL="9525" marR="9525" marT="9525" marB="0" anchor="b">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75548839"/>
                  </a:ext>
                </a:extLst>
              </a:tr>
              <a:tr h="190500">
                <a:tc>
                  <a:txBody>
                    <a:bodyPr/>
                    <a:lstStyle/>
                    <a:p>
                      <a:pPr algn="l" fontAlgn="b"/>
                      <a:r>
                        <a:rPr lang="en-US" sz="2100" u="none" strike="noStrike" dirty="0">
                          <a:effectLst/>
                        </a:rPr>
                        <a:t>TOTAL</a:t>
                      </a:r>
                      <a:endParaRPr lang="en-US" sz="2100" b="0" i="0" u="none" strike="noStrike" dirty="0">
                        <a:solidFill>
                          <a:srgbClr val="000000"/>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noFill/>
                  </a:tcPr>
                </a:tc>
                <a:tc>
                  <a:txBody>
                    <a:bodyPr/>
                    <a:lstStyle/>
                    <a:p>
                      <a:pPr algn="ctr" fontAlgn="b"/>
                      <a:r>
                        <a:rPr lang="en-US" sz="2100" b="0" i="0" u="none" strike="noStrike">
                          <a:solidFill>
                            <a:srgbClr val="000000"/>
                          </a:solidFill>
                          <a:effectLst/>
                          <a:latin typeface="Calibri" panose="020F0502020204030204" pitchFamily="34" charset="0"/>
                        </a:rPr>
                        <a:t>2715.80</a:t>
                      </a:r>
                    </a:p>
                  </a:txBody>
                  <a:tcPr marL="9525" marR="9525" marT="9525" marB="0" anchor="b">
                    <a:lnT w="12700" cap="flat" cmpd="sng" algn="ctr">
                      <a:solidFill>
                        <a:schemeClr val="tx1"/>
                      </a:solidFill>
                      <a:prstDash val="solid"/>
                      <a:round/>
                      <a:headEnd type="none" w="med" len="med"/>
                      <a:tailEnd type="none" w="med" len="med"/>
                    </a:lnT>
                    <a:noFill/>
                  </a:tcPr>
                </a:tc>
                <a:tc>
                  <a:txBody>
                    <a:bodyPr/>
                    <a:lstStyle/>
                    <a:p>
                      <a:pPr algn="ctr" fontAlgn="b"/>
                      <a:r>
                        <a:rPr lang="en-US" sz="2100" b="0" i="0" u="none" strike="noStrike">
                          <a:solidFill>
                            <a:srgbClr val="000000"/>
                          </a:solidFill>
                          <a:effectLst/>
                          <a:latin typeface="Calibri" panose="020F0502020204030204" pitchFamily="34" charset="0"/>
                        </a:rPr>
                        <a:t>2342.31</a:t>
                      </a:r>
                    </a:p>
                  </a:txBody>
                  <a:tcPr marL="9525" marR="9525" marT="9525" marB="0" anchor="b">
                    <a:lnT w="12700" cap="flat" cmpd="sng" algn="ctr">
                      <a:solidFill>
                        <a:schemeClr val="tx1"/>
                      </a:solidFill>
                      <a:prstDash val="solid"/>
                      <a:round/>
                      <a:headEnd type="none" w="med" len="med"/>
                      <a:tailEnd type="none" w="med" len="med"/>
                    </a:lnT>
                    <a:noFill/>
                  </a:tcPr>
                </a:tc>
                <a:tc>
                  <a:txBody>
                    <a:bodyPr/>
                    <a:lstStyle/>
                    <a:p>
                      <a:pPr algn="ctr" fontAlgn="b"/>
                      <a:r>
                        <a:rPr lang="en-US" sz="2100" b="0" i="0" u="none" strike="noStrike">
                          <a:solidFill>
                            <a:srgbClr val="000000"/>
                          </a:solidFill>
                          <a:effectLst/>
                          <a:latin typeface="Calibri" panose="020F0502020204030204" pitchFamily="34" charset="0"/>
                        </a:rPr>
                        <a:t>1974.01</a:t>
                      </a:r>
                    </a:p>
                  </a:txBody>
                  <a:tcPr marL="9525" marR="9525" marT="9525" marB="0" anchor="b">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3760894384"/>
                  </a:ext>
                </a:extLst>
              </a:tr>
              <a:tr h="190500">
                <a:tc>
                  <a:txBody>
                    <a:bodyPr/>
                    <a:lstStyle/>
                    <a:p>
                      <a:pPr algn="l" fontAlgn="b"/>
                      <a:r>
                        <a:rPr lang="en-US" sz="2100" u="none" strike="noStrike">
                          <a:effectLst/>
                        </a:rPr>
                        <a:t>Catch</a:t>
                      </a:r>
                      <a:endParaRPr lang="en-US" sz="2100" b="0" i="0" u="none" strike="noStrike">
                        <a:solidFill>
                          <a:srgbClr val="000000"/>
                        </a:solidFill>
                        <a:effectLst/>
                        <a:latin typeface="Calibri" panose="020F0502020204030204" pitchFamily="34" charset="0"/>
                      </a:endParaRPr>
                    </a:p>
                  </a:txBody>
                  <a:tcPr marL="9525" marR="9525" marT="9525" marB="0" anchor="b">
                    <a:noFill/>
                  </a:tcPr>
                </a:tc>
                <a:tc>
                  <a:txBody>
                    <a:bodyPr/>
                    <a:lstStyle/>
                    <a:p>
                      <a:pPr algn="ctr" fontAlgn="b"/>
                      <a:r>
                        <a:rPr lang="en-US" sz="2100" b="0" i="0" u="none" strike="noStrike">
                          <a:solidFill>
                            <a:srgbClr val="000000"/>
                          </a:solidFill>
                          <a:effectLst/>
                          <a:latin typeface="Calibri" panose="020F0502020204030204" pitchFamily="34" charset="0"/>
                        </a:rPr>
                        <a:t>2.44E-12</a:t>
                      </a:r>
                    </a:p>
                  </a:txBody>
                  <a:tcPr marL="9525" marR="9525" marT="9525" marB="0" anchor="b">
                    <a:noFill/>
                  </a:tcPr>
                </a:tc>
                <a:tc>
                  <a:txBody>
                    <a:bodyPr/>
                    <a:lstStyle/>
                    <a:p>
                      <a:pPr algn="ctr" fontAlgn="b"/>
                      <a:r>
                        <a:rPr lang="en-US" sz="2100" b="0" i="0" u="none" strike="noStrike">
                          <a:solidFill>
                            <a:srgbClr val="000000"/>
                          </a:solidFill>
                          <a:effectLst/>
                          <a:latin typeface="Calibri" panose="020F0502020204030204" pitchFamily="34" charset="0"/>
                        </a:rPr>
                        <a:t>1.98E-12</a:t>
                      </a:r>
                    </a:p>
                  </a:txBody>
                  <a:tcPr marL="9525" marR="9525" marT="9525" marB="0" anchor="b">
                    <a:noFill/>
                  </a:tcPr>
                </a:tc>
                <a:tc>
                  <a:txBody>
                    <a:bodyPr/>
                    <a:lstStyle/>
                    <a:p>
                      <a:pPr algn="ctr" fontAlgn="b"/>
                      <a:r>
                        <a:rPr lang="en-US" sz="2100" b="0" i="0" u="none" strike="noStrike">
                          <a:solidFill>
                            <a:srgbClr val="000000"/>
                          </a:solidFill>
                          <a:effectLst/>
                          <a:latin typeface="Calibri" panose="020F0502020204030204" pitchFamily="34" charset="0"/>
                        </a:rPr>
                        <a:t>1.91E-12</a:t>
                      </a:r>
                    </a:p>
                  </a:txBody>
                  <a:tcPr marL="9525" marR="9525" marT="9525" marB="0" anchor="b">
                    <a:noFill/>
                  </a:tcPr>
                </a:tc>
                <a:extLst>
                  <a:ext uri="{0D108BD9-81ED-4DB2-BD59-A6C34878D82A}">
                    <a16:rowId xmlns:a16="http://schemas.microsoft.com/office/drawing/2014/main" val="2469387957"/>
                  </a:ext>
                </a:extLst>
              </a:tr>
              <a:tr h="190500">
                <a:tc>
                  <a:txBody>
                    <a:bodyPr/>
                    <a:lstStyle/>
                    <a:p>
                      <a:pPr algn="l" fontAlgn="b"/>
                      <a:r>
                        <a:rPr lang="en-US" sz="2100" u="none" strike="noStrike">
                          <a:effectLst/>
                        </a:rPr>
                        <a:t>Survey</a:t>
                      </a:r>
                      <a:endParaRPr lang="en-US" sz="2100" b="0" i="0" u="none" strike="noStrike">
                        <a:solidFill>
                          <a:srgbClr val="000000"/>
                        </a:solidFill>
                        <a:effectLst/>
                        <a:latin typeface="Calibri" panose="020F0502020204030204" pitchFamily="34" charset="0"/>
                      </a:endParaRPr>
                    </a:p>
                  </a:txBody>
                  <a:tcPr marL="9525" marR="9525" marT="9525" marB="0" anchor="b">
                    <a:noFill/>
                  </a:tcPr>
                </a:tc>
                <a:tc>
                  <a:txBody>
                    <a:bodyPr/>
                    <a:lstStyle/>
                    <a:p>
                      <a:pPr algn="ctr" fontAlgn="b"/>
                      <a:r>
                        <a:rPr lang="en-US" sz="2100" b="0" i="0" u="none" strike="noStrike">
                          <a:solidFill>
                            <a:srgbClr val="000000"/>
                          </a:solidFill>
                          <a:effectLst/>
                          <a:latin typeface="Calibri" panose="020F0502020204030204" pitchFamily="34" charset="0"/>
                        </a:rPr>
                        <a:t>0.63</a:t>
                      </a:r>
                    </a:p>
                  </a:txBody>
                  <a:tcPr marL="9525" marR="9525" marT="9525" marB="0" anchor="b">
                    <a:noFill/>
                  </a:tcPr>
                </a:tc>
                <a:tc>
                  <a:txBody>
                    <a:bodyPr/>
                    <a:lstStyle/>
                    <a:p>
                      <a:pPr algn="ctr" fontAlgn="b"/>
                      <a:r>
                        <a:rPr lang="en-US" sz="2100" b="0" i="0" u="none" strike="noStrike">
                          <a:solidFill>
                            <a:srgbClr val="000000"/>
                          </a:solidFill>
                          <a:effectLst/>
                          <a:latin typeface="Calibri" panose="020F0502020204030204" pitchFamily="34" charset="0"/>
                        </a:rPr>
                        <a:t>1.46</a:t>
                      </a:r>
                    </a:p>
                  </a:txBody>
                  <a:tcPr marL="9525" marR="9525" marT="9525" marB="0" anchor="b">
                    <a:noFill/>
                  </a:tcPr>
                </a:tc>
                <a:tc>
                  <a:txBody>
                    <a:bodyPr/>
                    <a:lstStyle/>
                    <a:p>
                      <a:pPr algn="ctr" fontAlgn="b"/>
                      <a:r>
                        <a:rPr lang="en-US" sz="2100" b="0" i="0" u="none" strike="noStrike">
                          <a:solidFill>
                            <a:srgbClr val="000000"/>
                          </a:solidFill>
                          <a:effectLst/>
                          <a:latin typeface="Calibri" panose="020F0502020204030204" pitchFamily="34" charset="0"/>
                        </a:rPr>
                        <a:t>2.16</a:t>
                      </a:r>
                    </a:p>
                  </a:txBody>
                  <a:tcPr marL="9525" marR="9525" marT="9525" marB="0" anchor="b">
                    <a:noFill/>
                  </a:tcPr>
                </a:tc>
                <a:extLst>
                  <a:ext uri="{0D108BD9-81ED-4DB2-BD59-A6C34878D82A}">
                    <a16:rowId xmlns:a16="http://schemas.microsoft.com/office/drawing/2014/main" val="2139727499"/>
                  </a:ext>
                </a:extLst>
              </a:tr>
              <a:tr h="190500">
                <a:tc>
                  <a:txBody>
                    <a:bodyPr/>
                    <a:lstStyle/>
                    <a:p>
                      <a:pPr algn="l" fontAlgn="b"/>
                      <a:r>
                        <a:rPr lang="en-US" sz="2100" u="none" strike="noStrike">
                          <a:effectLst/>
                        </a:rPr>
                        <a:t>Length_comp</a:t>
                      </a:r>
                      <a:endParaRPr lang="en-US" sz="2100" b="0" i="0" u="none" strike="noStrike">
                        <a:solidFill>
                          <a:srgbClr val="000000"/>
                        </a:solidFill>
                        <a:effectLst/>
                        <a:latin typeface="Calibri" panose="020F0502020204030204" pitchFamily="34" charset="0"/>
                      </a:endParaRPr>
                    </a:p>
                  </a:txBody>
                  <a:tcPr marL="9525" marR="9525" marT="9525" marB="0" anchor="b">
                    <a:noFill/>
                  </a:tcPr>
                </a:tc>
                <a:tc>
                  <a:txBody>
                    <a:bodyPr/>
                    <a:lstStyle/>
                    <a:p>
                      <a:pPr algn="ctr" fontAlgn="b"/>
                      <a:r>
                        <a:rPr lang="en-US" sz="2100" b="0" i="0" u="none" strike="noStrike">
                          <a:solidFill>
                            <a:srgbClr val="000000"/>
                          </a:solidFill>
                          <a:effectLst/>
                          <a:latin typeface="Calibri" panose="020F0502020204030204" pitchFamily="34" charset="0"/>
                        </a:rPr>
                        <a:t>1676.90</a:t>
                      </a:r>
                    </a:p>
                  </a:txBody>
                  <a:tcPr marL="9525" marR="9525" marT="9525" marB="0" anchor="b">
                    <a:noFill/>
                  </a:tcPr>
                </a:tc>
                <a:tc>
                  <a:txBody>
                    <a:bodyPr/>
                    <a:lstStyle/>
                    <a:p>
                      <a:pPr algn="ctr" fontAlgn="b"/>
                      <a:r>
                        <a:rPr lang="en-US" sz="2100" b="0" i="0" u="none" strike="noStrike">
                          <a:solidFill>
                            <a:srgbClr val="000000"/>
                          </a:solidFill>
                          <a:effectLst/>
                          <a:latin typeface="Calibri" panose="020F0502020204030204" pitchFamily="34" charset="0"/>
                        </a:rPr>
                        <a:t>1507.59</a:t>
                      </a:r>
                    </a:p>
                  </a:txBody>
                  <a:tcPr marL="9525" marR="9525" marT="9525" marB="0" anchor="b">
                    <a:noFill/>
                  </a:tcPr>
                </a:tc>
                <a:tc>
                  <a:txBody>
                    <a:bodyPr/>
                    <a:lstStyle/>
                    <a:p>
                      <a:pPr algn="ctr" fontAlgn="b"/>
                      <a:r>
                        <a:rPr lang="en-US" sz="2100" b="0" i="0" u="none" strike="noStrike">
                          <a:solidFill>
                            <a:srgbClr val="000000"/>
                          </a:solidFill>
                          <a:effectLst/>
                          <a:latin typeface="Calibri" panose="020F0502020204030204" pitchFamily="34" charset="0"/>
                        </a:rPr>
                        <a:t>1330.40</a:t>
                      </a:r>
                    </a:p>
                  </a:txBody>
                  <a:tcPr marL="9525" marR="9525" marT="9525" marB="0" anchor="b">
                    <a:noFill/>
                  </a:tcPr>
                </a:tc>
                <a:extLst>
                  <a:ext uri="{0D108BD9-81ED-4DB2-BD59-A6C34878D82A}">
                    <a16:rowId xmlns:a16="http://schemas.microsoft.com/office/drawing/2014/main" val="3834298853"/>
                  </a:ext>
                </a:extLst>
              </a:tr>
              <a:tr h="190500">
                <a:tc>
                  <a:txBody>
                    <a:bodyPr/>
                    <a:lstStyle/>
                    <a:p>
                      <a:pPr algn="l" fontAlgn="b"/>
                      <a:r>
                        <a:rPr lang="en-US" sz="2100" u="none" strike="noStrike">
                          <a:effectLst/>
                        </a:rPr>
                        <a:t>Age_comp</a:t>
                      </a:r>
                      <a:endParaRPr lang="en-US" sz="2100" b="0" i="0" u="none" strike="noStrike">
                        <a:solidFill>
                          <a:srgbClr val="000000"/>
                        </a:solidFill>
                        <a:effectLst/>
                        <a:latin typeface="Calibri" panose="020F0502020204030204" pitchFamily="34" charset="0"/>
                      </a:endParaRPr>
                    </a:p>
                  </a:txBody>
                  <a:tcPr marL="9525" marR="9525" marT="9525" marB="0" anchor="b">
                    <a:noFill/>
                  </a:tcPr>
                </a:tc>
                <a:tc>
                  <a:txBody>
                    <a:bodyPr/>
                    <a:lstStyle/>
                    <a:p>
                      <a:pPr algn="ctr" fontAlgn="b"/>
                      <a:r>
                        <a:rPr lang="en-US" sz="2100" b="0" i="0" u="none" strike="noStrike">
                          <a:solidFill>
                            <a:srgbClr val="000000"/>
                          </a:solidFill>
                          <a:effectLst/>
                          <a:latin typeface="Calibri" panose="020F0502020204030204" pitchFamily="34" charset="0"/>
                        </a:rPr>
                        <a:t>1030.97</a:t>
                      </a:r>
                    </a:p>
                  </a:txBody>
                  <a:tcPr marL="9525" marR="9525" marT="9525" marB="0" anchor="b">
                    <a:noFill/>
                  </a:tcPr>
                </a:tc>
                <a:tc>
                  <a:txBody>
                    <a:bodyPr/>
                    <a:lstStyle/>
                    <a:p>
                      <a:pPr algn="ctr" fontAlgn="b"/>
                      <a:r>
                        <a:rPr lang="en-US" sz="2100" b="0" i="0" u="none" strike="noStrike">
                          <a:solidFill>
                            <a:srgbClr val="000000"/>
                          </a:solidFill>
                          <a:effectLst/>
                          <a:latin typeface="Calibri" panose="020F0502020204030204" pitchFamily="34" charset="0"/>
                        </a:rPr>
                        <a:t>825.75</a:t>
                      </a:r>
                    </a:p>
                  </a:txBody>
                  <a:tcPr marL="9525" marR="9525" marT="9525" marB="0" anchor="b">
                    <a:noFill/>
                  </a:tcPr>
                </a:tc>
                <a:tc>
                  <a:txBody>
                    <a:bodyPr/>
                    <a:lstStyle/>
                    <a:p>
                      <a:pPr algn="ctr" fontAlgn="b"/>
                      <a:r>
                        <a:rPr lang="en-US" sz="2100" b="0" i="0" u="none" strike="noStrike">
                          <a:solidFill>
                            <a:srgbClr val="000000"/>
                          </a:solidFill>
                          <a:effectLst/>
                          <a:latin typeface="Calibri" panose="020F0502020204030204" pitchFamily="34" charset="0"/>
                        </a:rPr>
                        <a:t>633.31</a:t>
                      </a:r>
                    </a:p>
                  </a:txBody>
                  <a:tcPr marL="9525" marR="9525" marT="9525" marB="0" anchor="b">
                    <a:noFill/>
                  </a:tcPr>
                </a:tc>
                <a:extLst>
                  <a:ext uri="{0D108BD9-81ED-4DB2-BD59-A6C34878D82A}">
                    <a16:rowId xmlns:a16="http://schemas.microsoft.com/office/drawing/2014/main" val="3092143260"/>
                  </a:ext>
                </a:extLst>
              </a:tr>
              <a:tr h="190500">
                <a:tc>
                  <a:txBody>
                    <a:bodyPr/>
                    <a:lstStyle/>
                    <a:p>
                      <a:pPr algn="l" fontAlgn="b"/>
                      <a:r>
                        <a:rPr lang="en-US" sz="2100" u="none" strike="noStrike">
                          <a:effectLst/>
                        </a:rPr>
                        <a:t>Recruitment</a:t>
                      </a:r>
                      <a:endParaRPr lang="en-US" sz="2100" b="0" i="0" u="none" strike="noStrike">
                        <a:solidFill>
                          <a:srgbClr val="000000"/>
                        </a:solidFill>
                        <a:effectLst/>
                        <a:latin typeface="Calibri" panose="020F0502020204030204" pitchFamily="34" charset="0"/>
                      </a:endParaRPr>
                    </a:p>
                  </a:txBody>
                  <a:tcPr marL="9525" marR="9525" marT="9525" marB="0" anchor="b">
                    <a:noFill/>
                  </a:tcPr>
                </a:tc>
                <a:tc>
                  <a:txBody>
                    <a:bodyPr/>
                    <a:lstStyle/>
                    <a:p>
                      <a:pPr algn="ctr" fontAlgn="b"/>
                      <a:r>
                        <a:rPr lang="en-US" sz="2100" b="0" i="0" u="none" strike="noStrike">
                          <a:solidFill>
                            <a:srgbClr val="000000"/>
                          </a:solidFill>
                          <a:effectLst/>
                          <a:latin typeface="Calibri" panose="020F0502020204030204" pitchFamily="34" charset="0"/>
                        </a:rPr>
                        <a:t>-3.03</a:t>
                      </a:r>
                    </a:p>
                  </a:txBody>
                  <a:tcPr marL="9525" marR="9525" marT="9525" marB="0" anchor="b">
                    <a:noFill/>
                  </a:tcPr>
                </a:tc>
                <a:tc>
                  <a:txBody>
                    <a:bodyPr/>
                    <a:lstStyle/>
                    <a:p>
                      <a:pPr algn="ctr" fontAlgn="b"/>
                      <a:r>
                        <a:rPr lang="en-US" sz="2100" b="0" i="0" u="none" strike="noStrike">
                          <a:solidFill>
                            <a:srgbClr val="000000"/>
                          </a:solidFill>
                          <a:effectLst/>
                          <a:latin typeface="Calibri" panose="020F0502020204030204" pitchFamily="34" charset="0"/>
                        </a:rPr>
                        <a:t>-2.74</a:t>
                      </a:r>
                    </a:p>
                  </a:txBody>
                  <a:tcPr marL="9525" marR="9525" marT="9525" marB="0" anchor="b">
                    <a:noFill/>
                  </a:tcPr>
                </a:tc>
                <a:tc>
                  <a:txBody>
                    <a:bodyPr/>
                    <a:lstStyle/>
                    <a:p>
                      <a:pPr algn="ctr" fontAlgn="b"/>
                      <a:r>
                        <a:rPr lang="en-US" sz="2100" b="0" i="0" u="none" strike="noStrike">
                          <a:solidFill>
                            <a:srgbClr val="000000"/>
                          </a:solidFill>
                          <a:effectLst/>
                          <a:latin typeface="Calibri" panose="020F0502020204030204" pitchFamily="34" charset="0"/>
                        </a:rPr>
                        <a:t>-1.62</a:t>
                      </a:r>
                    </a:p>
                  </a:txBody>
                  <a:tcPr marL="9525" marR="9525" marT="9525" marB="0" anchor="b">
                    <a:noFill/>
                  </a:tcPr>
                </a:tc>
                <a:extLst>
                  <a:ext uri="{0D108BD9-81ED-4DB2-BD59-A6C34878D82A}">
                    <a16:rowId xmlns:a16="http://schemas.microsoft.com/office/drawing/2014/main" val="1147647338"/>
                  </a:ext>
                </a:extLst>
              </a:tr>
              <a:tr h="190500">
                <a:tc>
                  <a:txBody>
                    <a:bodyPr/>
                    <a:lstStyle/>
                    <a:p>
                      <a:pPr algn="l" fontAlgn="b"/>
                      <a:r>
                        <a:rPr lang="en-US" sz="2100" u="none" strike="noStrike">
                          <a:effectLst/>
                        </a:rPr>
                        <a:t>InitEQ_Regime</a:t>
                      </a:r>
                      <a:endParaRPr lang="en-US" sz="2100" b="0" i="0" u="none" strike="noStrike">
                        <a:solidFill>
                          <a:srgbClr val="000000"/>
                        </a:solidFill>
                        <a:effectLst/>
                        <a:latin typeface="Calibri" panose="020F0502020204030204" pitchFamily="34" charset="0"/>
                      </a:endParaRPr>
                    </a:p>
                  </a:txBody>
                  <a:tcPr marL="9525" marR="9525" marT="9525" marB="0" anchor="b">
                    <a:noFill/>
                  </a:tcPr>
                </a:tc>
                <a:tc>
                  <a:txBody>
                    <a:bodyPr/>
                    <a:lstStyle/>
                    <a:p>
                      <a:pPr algn="ctr" fontAlgn="b"/>
                      <a:r>
                        <a:rPr lang="en-US" sz="2100" b="0" i="0" u="none" strike="noStrike">
                          <a:solidFill>
                            <a:srgbClr val="000000"/>
                          </a:solidFill>
                          <a:effectLst/>
                          <a:latin typeface="Calibri" panose="020F0502020204030204" pitchFamily="34" charset="0"/>
                        </a:rPr>
                        <a:t>3.17</a:t>
                      </a:r>
                    </a:p>
                  </a:txBody>
                  <a:tcPr marL="9525" marR="9525" marT="9525" marB="0" anchor="b">
                    <a:noFill/>
                  </a:tcPr>
                </a:tc>
                <a:tc>
                  <a:txBody>
                    <a:bodyPr/>
                    <a:lstStyle/>
                    <a:p>
                      <a:pPr algn="ctr" fontAlgn="b"/>
                      <a:r>
                        <a:rPr lang="en-US" sz="2100" b="0" i="0" u="none" strike="noStrike">
                          <a:solidFill>
                            <a:srgbClr val="000000"/>
                          </a:solidFill>
                          <a:effectLst/>
                          <a:latin typeface="Calibri" panose="020F0502020204030204" pitchFamily="34" charset="0"/>
                        </a:rPr>
                        <a:t>3.18</a:t>
                      </a:r>
                    </a:p>
                  </a:txBody>
                  <a:tcPr marL="9525" marR="9525" marT="9525" marB="0" anchor="b">
                    <a:noFill/>
                  </a:tcPr>
                </a:tc>
                <a:tc>
                  <a:txBody>
                    <a:bodyPr/>
                    <a:lstStyle/>
                    <a:p>
                      <a:pPr algn="ctr" fontAlgn="b"/>
                      <a:r>
                        <a:rPr lang="en-US" sz="2100" b="0" i="0" u="none" strike="noStrike">
                          <a:solidFill>
                            <a:srgbClr val="000000"/>
                          </a:solidFill>
                          <a:effectLst/>
                          <a:latin typeface="Calibri" panose="020F0502020204030204" pitchFamily="34" charset="0"/>
                        </a:rPr>
                        <a:t>3.02</a:t>
                      </a:r>
                    </a:p>
                  </a:txBody>
                  <a:tcPr marL="9525" marR="9525" marT="9525" marB="0" anchor="b">
                    <a:noFill/>
                  </a:tcPr>
                </a:tc>
                <a:extLst>
                  <a:ext uri="{0D108BD9-81ED-4DB2-BD59-A6C34878D82A}">
                    <a16:rowId xmlns:a16="http://schemas.microsoft.com/office/drawing/2014/main" val="1335390025"/>
                  </a:ext>
                </a:extLst>
              </a:tr>
              <a:tr h="190500">
                <a:tc>
                  <a:txBody>
                    <a:bodyPr/>
                    <a:lstStyle/>
                    <a:p>
                      <a:pPr algn="l" fontAlgn="b"/>
                      <a:r>
                        <a:rPr lang="en-US" sz="2100" u="none" strike="noStrike">
                          <a:effectLst/>
                        </a:rPr>
                        <a:t>Parm_priors</a:t>
                      </a:r>
                      <a:endParaRPr lang="en-US" sz="2100" b="0" i="0" u="none" strike="noStrike">
                        <a:solidFill>
                          <a:srgbClr val="000000"/>
                        </a:solidFill>
                        <a:effectLst/>
                        <a:latin typeface="Calibri" panose="020F0502020204030204" pitchFamily="34" charset="0"/>
                      </a:endParaRPr>
                    </a:p>
                  </a:txBody>
                  <a:tcPr marL="9525" marR="9525" marT="9525" marB="0" anchor="b">
                    <a:noFill/>
                  </a:tcPr>
                </a:tc>
                <a:tc>
                  <a:txBody>
                    <a:bodyPr/>
                    <a:lstStyle/>
                    <a:p>
                      <a:pPr algn="ctr" fontAlgn="b"/>
                      <a:r>
                        <a:rPr lang="en-US" sz="2100" b="0" i="0" u="none" strike="noStrike">
                          <a:solidFill>
                            <a:srgbClr val="000000"/>
                          </a:solidFill>
                          <a:effectLst/>
                          <a:latin typeface="Calibri" panose="020F0502020204030204" pitchFamily="34" charset="0"/>
                        </a:rPr>
                        <a:t>1.16</a:t>
                      </a:r>
                    </a:p>
                  </a:txBody>
                  <a:tcPr marL="9525" marR="9525" marT="9525" marB="0" anchor="b">
                    <a:noFill/>
                  </a:tcPr>
                </a:tc>
                <a:tc>
                  <a:txBody>
                    <a:bodyPr/>
                    <a:lstStyle/>
                    <a:p>
                      <a:pPr algn="ctr" fontAlgn="b"/>
                      <a:r>
                        <a:rPr lang="en-US" sz="2100" b="0" i="0" u="none" strike="noStrike">
                          <a:solidFill>
                            <a:srgbClr val="000000"/>
                          </a:solidFill>
                          <a:effectLst/>
                          <a:latin typeface="Calibri" panose="020F0502020204030204" pitchFamily="34" charset="0"/>
                        </a:rPr>
                        <a:t>1.13</a:t>
                      </a:r>
                    </a:p>
                  </a:txBody>
                  <a:tcPr marL="9525" marR="9525" marT="9525" marB="0" anchor="b">
                    <a:noFill/>
                  </a:tcPr>
                </a:tc>
                <a:tc>
                  <a:txBody>
                    <a:bodyPr/>
                    <a:lstStyle/>
                    <a:p>
                      <a:pPr algn="ctr" fontAlgn="b"/>
                      <a:r>
                        <a:rPr lang="en-US" sz="2100" b="0" i="0" u="none" strike="noStrike">
                          <a:solidFill>
                            <a:srgbClr val="000000"/>
                          </a:solidFill>
                          <a:effectLst/>
                          <a:latin typeface="Calibri" panose="020F0502020204030204" pitchFamily="34" charset="0"/>
                        </a:rPr>
                        <a:t>1.08</a:t>
                      </a:r>
                    </a:p>
                  </a:txBody>
                  <a:tcPr marL="9525" marR="9525" marT="9525" marB="0" anchor="b">
                    <a:noFill/>
                  </a:tcPr>
                </a:tc>
                <a:extLst>
                  <a:ext uri="{0D108BD9-81ED-4DB2-BD59-A6C34878D82A}">
                    <a16:rowId xmlns:a16="http://schemas.microsoft.com/office/drawing/2014/main" val="3686311497"/>
                  </a:ext>
                </a:extLst>
              </a:tr>
              <a:tr h="190500">
                <a:tc>
                  <a:txBody>
                    <a:bodyPr/>
                    <a:lstStyle/>
                    <a:p>
                      <a:pPr algn="l" fontAlgn="b"/>
                      <a:r>
                        <a:rPr lang="en-US" sz="2100" u="none" strike="noStrike">
                          <a:effectLst/>
                        </a:rPr>
                        <a:t>Parm_softbounds</a:t>
                      </a:r>
                      <a:endParaRPr lang="en-US" sz="2100" b="0" i="0" u="none" strike="noStrike">
                        <a:solidFill>
                          <a:srgbClr val="000000"/>
                        </a:solidFill>
                        <a:effectLst/>
                        <a:latin typeface="Calibri" panose="020F0502020204030204" pitchFamily="34" charset="0"/>
                      </a:endParaRPr>
                    </a:p>
                  </a:txBody>
                  <a:tcPr marL="9525" marR="9525" marT="9525" marB="0" anchor="b">
                    <a:noFill/>
                  </a:tcPr>
                </a:tc>
                <a:tc>
                  <a:txBody>
                    <a:bodyPr/>
                    <a:lstStyle/>
                    <a:p>
                      <a:pPr algn="ctr" fontAlgn="b"/>
                      <a:r>
                        <a:rPr lang="en-US" sz="2100" b="0" i="0" u="none" strike="noStrike">
                          <a:solidFill>
                            <a:srgbClr val="000000"/>
                          </a:solidFill>
                          <a:effectLst/>
                          <a:latin typeface="Calibri" panose="020F0502020204030204" pitchFamily="34" charset="0"/>
                        </a:rPr>
                        <a:t>0.01</a:t>
                      </a:r>
                    </a:p>
                  </a:txBody>
                  <a:tcPr marL="9525" marR="9525" marT="9525" marB="0" anchor="b">
                    <a:noFill/>
                  </a:tcPr>
                </a:tc>
                <a:tc>
                  <a:txBody>
                    <a:bodyPr/>
                    <a:lstStyle/>
                    <a:p>
                      <a:pPr algn="ctr" fontAlgn="b"/>
                      <a:r>
                        <a:rPr lang="en-US" sz="2100" b="0" i="0" u="none" strike="noStrike">
                          <a:solidFill>
                            <a:srgbClr val="000000"/>
                          </a:solidFill>
                          <a:effectLst/>
                          <a:latin typeface="Calibri" panose="020F0502020204030204" pitchFamily="34" charset="0"/>
                        </a:rPr>
                        <a:t>0.01</a:t>
                      </a:r>
                    </a:p>
                  </a:txBody>
                  <a:tcPr marL="9525" marR="9525" marT="9525" marB="0" anchor="b">
                    <a:noFill/>
                  </a:tcPr>
                </a:tc>
                <a:tc>
                  <a:txBody>
                    <a:bodyPr/>
                    <a:lstStyle/>
                    <a:p>
                      <a:pPr algn="ctr" fontAlgn="b"/>
                      <a:r>
                        <a:rPr lang="en-US" sz="2100" b="0" i="0" u="none" strike="noStrike">
                          <a:solidFill>
                            <a:srgbClr val="000000"/>
                          </a:solidFill>
                          <a:effectLst/>
                          <a:latin typeface="Calibri" panose="020F0502020204030204" pitchFamily="34" charset="0"/>
                        </a:rPr>
                        <a:t>0.01</a:t>
                      </a:r>
                    </a:p>
                  </a:txBody>
                  <a:tcPr marL="9525" marR="9525" marT="9525" marB="0" anchor="b">
                    <a:noFill/>
                  </a:tcPr>
                </a:tc>
                <a:extLst>
                  <a:ext uri="{0D108BD9-81ED-4DB2-BD59-A6C34878D82A}">
                    <a16:rowId xmlns:a16="http://schemas.microsoft.com/office/drawing/2014/main" val="3306659578"/>
                  </a:ext>
                </a:extLst>
              </a:tr>
              <a:tr h="190500">
                <a:tc>
                  <a:txBody>
                    <a:bodyPr/>
                    <a:lstStyle/>
                    <a:p>
                      <a:pPr algn="l" fontAlgn="b"/>
                      <a:r>
                        <a:rPr lang="en-US" sz="2100" u="none" strike="noStrike">
                          <a:effectLst/>
                        </a:rPr>
                        <a:t>Parm_devs</a:t>
                      </a:r>
                      <a:endParaRPr lang="en-US" sz="2100" b="0" i="0" u="none" strike="noStrike">
                        <a:solidFill>
                          <a:srgbClr val="000000"/>
                        </a:solidFill>
                        <a:effectLst/>
                        <a:latin typeface="Calibri" panose="020F0502020204030204" pitchFamily="34" charset="0"/>
                      </a:endParaRPr>
                    </a:p>
                  </a:txBody>
                  <a:tcPr marL="9525" marR="9525" marT="9525" marB="0" anchor="b">
                    <a:noFill/>
                  </a:tcPr>
                </a:tc>
                <a:tc>
                  <a:txBody>
                    <a:bodyPr/>
                    <a:lstStyle/>
                    <a:p>
                      <a:pPr algn="ctr" fontAlgn="b"/>
                      <a:r>
                        <a:rPr lang="en-US" sz="2100" b="0" i="0" u="none" strike="noStrike">
                          <a:solidFill>
                            <a:srgbClr val="000000"/>
                          </a:solidFill>
                          <a:effectLst/>
                          <a:latin typeface="Calibri" panose="020F0502020204030204" pitchFamily="34" charset="0"/>
                        </a:rPr>
                        <a:t>6.00</a:t>
                      </a:r>
                    </a:p>
                  </a:txBody>
                  <a:tcPr marL="9525" marR="9525" marT="9525" marB="0" anchor="b">
                    <a:noFill/>
                  </a:tcPr>
                </a:tc>
                <a:tc>
                  <a:txBody>
                    <a:bodyPr/>
                    <a:lstStyle/>
                    <a:p>
                      <a:pPr algn="ctr" fontAlgn="b"/>
                      <a:r>
                        <a:rPr lang="en-US" sz="2100" b="0" i="0" u="none" strike="noStrike">
                          <a:solidFill>
                            <a:srgbClr val="000000"/>
                          </a:solidFill>
                          <a:effectLst/>
                          <a:latin typeface="Calibri" panose="020F0502020204030204" pitchFamily="34" charset="0"/>
                        </a:rPr>
                        <a:t>5.92</a:t>
                      </a:r>
                    </a:p>
                  </a:txBody>
                  <a:tcPr marL="9525" marR="9525" marT="9525" marB="0" anchor="b">
                    <a:noFill/>
                  </a:tcPr>
                </a:tc>
                <a:tc>
                  <a:txBody>
                    <a:bodyPr/>
                    <a:lstStyle/>
                    <a:p>
                      <a:pPr algn="ctr" fontAlgn="b"/>
                      <a:r>
                        <a:rPr lang="en-US" sz="2100" b="0" i="0" u="none" strike="noStrike" dirty="0">
                          <a:solidFill>
                            <a:srgbClr val="000000"/>
                          </a:solidFill>
                          <a:effectLst/>
                          <a:latin typeface="Calibri" panose="020F0502020204030204" pitchFamily="34" charset="0"/>
                        </a:rPr>
                        <a:t>5.65</a:t>
                      </a:r>
                    </a:p>
                  </a:txBody>
                  <a:tcPr marL="9525" marR="9525" marT="9525" marB="0" anchor="b">
                    <a:noFill/>
                  </a:tcPr>
                </a:tc>
                <a:extLst>
                  <a:ext uri="{0D108BD9-81ED-4DB2-BD59-A6C34878D82A}">
                    <a16:rowId xmlns:a16="http://schemas.microsoft.com/office/drawing/2014/main" val="2024126880"/>
                  </a:ext>
                </a:extLst>
              </a:tr>
            </a:tbl>
          </a:graphicData>
        </a:graphic>
      </p:graphicFrame>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58394" y="3447534"/>
            <a:ext cx="4433606" cy="3410466"/>
          </a:xfrm>
          <a:prstGeom prst="rect">
            <a:avLst/>
          </a:prstGeom>
        </p:spPr>
      </p:pic>
    </p:spTree>
    <p:extLst>
      <p:ext uri="{BB962C8B-B14F-4D97-AF65-F5344CB8AC3E}">
        <p14:creationId xmlns:p14="http://schemas.microsoft.com/office/powerpoint/2010/main" val="257523387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Length comp binning</a:t>
            </a:r>
          </a:p>
        </p:txBody>
      </p:sp>
      <p:sp>
        <p:nvSpPr>
          <p:cNvPr id="5" name="Content Placeholder 4"/>
          <p:cNvSpPr>
            <a:spLocks noGrp="1"/>
          </p:cNvSpPr>
          <p:nvPr>
            <p:ph idx="1"/>
          </p:nvPr>
        </p:nvSpPr>
        <p:spPr>
          <a:xfrm>
            <a:off x="838200" y="1825625"/>
            <a:ext cx="4788243" cy="4351338"/>
          </a:xfrm>
        </p:spPr>
        <p:txBody>
          <a:bodyPr/>
          <a:lstStyle/>
          <a:p>
            <a:r>
              <a:rPr lang="en-US" dirty="0"/>
              <a:t>No significant changes in model estimates duet to length comp binning</a:t>
            </a:r>
          </a:p>
          <a:p>
            <a:r>
              <a:rPr lang="en-US" dirty="0"/>
              <a:t>Provides a more efficient model, reduces run time by 53%</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10188" y="1690688"/>
            <a:ext cx="5943612" cy="4572009"/>
          </a:xfrm>
          <a:prstGeom prst="rect">
            <a:avLst/>
          </a:prstGeom>
        </p:spPr>
      </p:pic>
    </p:spTree>
    <p:extLst>
      <p:ext uri="{BB962C8B-B14F-4D97-AF65-F5344CB8AC3E}">
        <p14:creationId xmlns:p14="http://schemas.microsoft.com/office/powerpoint/2010/main" val="134450126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594864" y="4170201"/>
            <a:ext cx="3308811" cy="2545239"/>
          </a:xfrm>
          <a:prstGeom prst="rect">
            <a:avLst/>
          </a:prstGeom>
        </p:spPr>
      </p:pic>
      <p:sp>
        <p:nvSpPr>
          <p:cNvPr id="4" name="Title 3"/>
          <p:cNvSpPr>
            <a:spLocks noGrp="1"/>
          </p:cNvSpPr>
          <p:nvPr>
            <p:ph type="title"/>
          </p:nvPr>
        </p:nvSpPr>
        <p:spPr/>
        <p:txBody>
          <a:bodyPr/>
          <a:lstStyle/>
          <a:p>
            <a:r>
              <a:rPr lang="en-US" dirty="0" smtClean="0"/>
              <a:t>Recommended model vs base</a:t>
            </a:r>
            <a:endParaRPr lang="en-US" dirty="0"/>
          </a:p>
        </p:txBody>
      </p:sp>
      <p:sp>
        <p:nvSpPr>
          <p:cNvPr id="5" name="Content Placeholder 4"/>
          <p:cNvSpPr>
            <a:spLocks noGrp="1"/>
          </p:cNvSpPr>
          <p:nvPr>
            <p:ph idx="1"/>
          </p:nvPr>
        </p:nvSpPr>
        <p:spPr/>
        <p:txBody>
          <a:bodyPr/>
          <a:lstStyle/>
          <a:p>
            <a:r>
              <a:rPr lang="en-US" dirty="0" smtClean="0"/>
              <a:t>Shift to smaller values in SSB, coupled with larger recruitment and F</a:t>
            </a:r>
            <a:endParaRPr lang="en-US" dirty="0" smtClean="0"/>
          </a:p>
          <a:p>
            <a:pPr lvl="1"/>
            <a:endParaRPr lang="en-US" dirty="0" smtClean="0"/>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4561" y="2285991"/>
            <a:ext cx="5943612" cy="4572009"/>
          </a:xfrm>
          <a:prstGeom prst="rect">
            <a:avLst/>
          </a:prstGeom>
        </p:spPr>
      </p:pic>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56619" y="2364102"/>
            <a:ext cx="3514371" cy="2703362"/>
          </a:xfrm>
          <a:prstGeom prst="rect">
            <a:avLst/>
          </a:prstGeom>
        </p:spPr>
      </p:pic>
    </p:spTree>
    <p:extLst>
      <p:ext uri="{BB962C8B-B14F-4D97-AF65-F5344CB8AC3E}">
        <p14:creationId xmlns:p14="http://schemas.microsoft.com/office/powerpoint/2010/main" val="344420103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Recommended model vs base</a:t>
            </a:r>
            <a:endParaRPr lang="en-US" dirty="0"/>
          </a:p>
        </p:txBody>
      </p:sp>
      <p:sp>
        <p:nvSpPr>
          <p:cNvPr id="5" name="Content Placeholder 4"/>
          <p:cNvSpPr>
            <a:spLocks noGrp="1"/>
          </p:cNvSpPr>
          <p:nvPr>
            <p:ph idx="1"/>
          </p:nvPr>
        </p:nvSpPr>
        <p:spPr/>
        <p:txBody>
          <a:bodyPr/>
          <a:lstStyle/>
          <a:p>
            <a:r>
              <a:rPr lang="en-US" dirty="0" smtClean="0"/>
              <a:t>Largest parameter change in survey catchability (but has been as high as 1.46 in 2017 assessment)</a:t>
            </a:r>
            <a:endParaRPr lang="en-US" dirty="0" smtClean="0"/>
          </a:p>
          <a:p>
            <a:pPr lvl="1"/>
            <a:endParaRPr lang="en-US" dirty="0" smtClean="0"/>
          </a:p>
        </p:txBody>
      </p:sp>
      <p:graphicFrame>
        <p:nvGraphicFramePr>
          <p:cNvPr id="2" name="Table 1"/>
          <p:cNvGraphicFramePr>
            <a:graphicFrameLocks noGrp="1"/>
          </p:cNvGraphicFramePr>
          <p:nvPr>
            <p:extLst>
              <p:ext uri="{D42A27DB-BD31-4B8C-83A1-F6EECF244321}">
                <p14:modId xmlns:p14="http://schemas.microsoft.com/office/powerpoint/2010/main" val="4147477013"/>
              </p:ext>
            </p:extLst>
          </p:nvPr>
        </p:nvGraphicFramePr>
        <p:xfrm>
          <a:off x="3008440" y="2914415"/>
          <a:ext cx="6175120" cy="2306955"/>
        </p:xfrm>
        <a:graphic>
          <a:graphicData uri="http://schemas.openxmlformats.org/drawingml/2006/table">
            <a:tbl>
              <a:tblPr/>
              <a:tblGrid>
                <a:gridCol w="1614931">
                  <a:extLst>
                    <a:ext uri="{9D8B030D-6E8A-4147-A177-3AD203B41FA5}">
                      <a16:colId xmlns:a16="http://schemas.microsoft.com/office/drawing/2014/main" val="474390503"/>
                    </a:ext>
                  </a:extLst>
                </a:gridCol>
                <a:gridCol w="1456083">
                  <a:extLst>
                    <a:ext uri="{9D8B030D-6E8A-4147-A177-3AD203B41FA5}">
                      <a16:colId xmlns:a16="http://schemas.microsoft.com/office/drawing/2014/main" val="1297466504"/>
                    </a:ext>
                  </a:extLst>
                </a:gridCol>
                <a:gridCol w="1456083">
                  <a:extLst>
                    <a:ext uri="{9D8B030D-6E8A-4147-A177-3AD203B41FA5}">
                      <a16:colId xmlns:a16="http://schemas.microsoft.com/office/drawing/2014/main" val="3250410604"/>
                    </a:ext>
                  </a:extLst>
                </a:gridCol>
                <a:gridCol w="1648023">
                  <a:extLst>
                    <a:ext uri="{9D8B030D-6E8A-4147-A177-3AD203B41FA5}">
                      <a16:colId xmlns:a16="http://schemas.microsoft.com/office/drawing/2014/main" val="3559983260"/>
                    </a:ext>
                  </a:extLst>
                </a:gridCol>
              </a:tblGrid>
              <a:tr h="190500">
                <a:tc>
                  <a:txBody>
                    <a:bodyPr/>
                    <a:lstStyle/>
                    <a:p>
                      <a:pPr algn="l" fontAlgn="b"/>
                      <a:r>
                        <a:rPr lang="en-US" sz="2100" b="0" i="0" u="none" strike="noStrike">
                          <a:solidFill>
                            <a:srgbClr val="000000"/>
                          </a:solidFill>
                          <a:effectLst/>
                          <a:latin typeface="Calibri" panose="020F0502020204030204" pitchFamily="34" charset="0"/>
                        </a:rPr>
                        <a:t>Parameter</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ctr" fontAlgn="b"/>
                      <a:r>
                        <a:rPr lang="en-US" sz="2100" b="0" i="0" u="none" strike="noStrike">
                          <a:solidFill>
                            <a:srgbClr val="000000"/>
                          </a:solidFill>
                          <a:effectLst/>
                          <a:latin typeface="Calibri" panose="020F0502020204030204" pitchFamily="34" charset="0"/>
                        </a:rPr>
                        <a:t>2019.1b-23</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ctr" fontAlgn="b"/>
                      <a:r>
                        <a:rPr lang="en-US" sz="2100" b="0" i="0" u="none" strike="noStrike" dirty="0">
                          <a:solidFill>
                            <a:srgbClr val="000000"/>
                          </a:solidFill>
                          <a:effectLst/>
                          <a:latin typeface="Calibri" panose="020F0502020204030204" pitchFamily="34" charset="0"/>
                        </a:rPr>
                        <a:t>2019.1b-24</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ctr" fontAlgn="b"/>
                      <a:r>
                        <a:rPr lang="en-US" sz="2100" b="0" i="0" u="none" strike="noStrike" dirty="0">
                          <a:solidFill>
                            <a:srgbClr val="000000"/>
                          </a:solidFill>
                          <a:effectLst/>
                          <a:latin typeface="Calibri" panose="020F0502020204030204" pitchFamily="34" charset="0"/>
                        </a:rPr>
                        <a:t>2019.1e.5cm</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5953898"/>
                  </a:ext>
                </a:extLst>
              </a:tr>
              <a:tr h="190500">
                <a:tc>
                  <a:txBody>
                    <a:bodyPr/>
                    <a:lstStyle/>
                    <a:p>
                      <a:pPr algn="l" fontAlgn="b"/>
                      <a:r>
                        <a:rPr lang="en-US" sz="2100" b="0" i="0" u="none" strike="noStrike">
                          <a:solidFill>
                            <a:srgbClr val="000000"/>
                          </a:solidFill>
                          <a:effectLst/>
                          <a:latin typeface="Calibri" panose="020F0502020204030204" pitchFamily="34" charset="0"/>
                        </a:rPr>
                        <a:t>NatM</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tc>
                  <a:txBody>
                    <a:bodyPr/>
                    <a:lstStyle/>
                    <a:p>
                      <a:pPr algn="ctr" fontAlgn="b"/>
                      <a:r>
                        <a:rPr lang="en-US" sz="2100" b="0" i="0" u="none" strike="noStrike">
                          <a:solidFill>
                            <a:srgbClr val="000000"/>
                          </a:solidFill>
                          <a:effectLst/>
                          <a:latin typeface="Calibri" panose="020F0502020204030204" pitchFamily="34" charset="0"/>
                        </a:rPr>
                        <a:t>0.46</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tc>
                  <a:txBody>
                    <a:bodyPr/>
                    <a:lstStyle/>
                    <a:p>
                      <a:pPr algn="ctr" fontAlgn="b"/>
                      <a:r>
                        <a:rPr lang="en-US" sz="2100" b="0" i="0" u="none" strike="noStrike">
                          <a:solidFill>
                            <a:srgbClr val="000000"/>
                          </a:solidFill>
                          <a:effectLst/>
                          <a:latin typeface="Calibri" panose="020F0502020204030204" pitchFamily="34" charset="0"/>
                        </a:rPr>
                        <a:t>0.46</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tc>
                  <a:txBody>
                    <a:bodyPr/>
                    <a:lstStyle/>
                    <a:p>
                      <a:pPr algn="ctr" fontAlgn="b"/>
                      <a:r>
                        <a:rPr lang="en-US" sz="2100" b="0" i="0" u="none" strike="noStrike">
                          <a:solidFill>
                            <a:srgbClr val="000000"/>
                          </a:solidFill>
                          <a:effectLst/>
                          <a:latin typeface="Calibri" panose="020F0502020204030204" pitchFamily="34" charset="0"/>
                        </a:rPr>
                        <a:t>0.48</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extLst>
                  <a:ext uri="{0D108BD9-81ED-4DB2-BD59-A6C34878D82A}">
                    <a16:rowId xmlns:a16="http://schemas.microsoft.com/office/drawing/2014/main" val="886811262"/>
                  </a:ext>
                </a:extLst>
              </a:tr>
              <a:tr h="190500">
                <a:tc>
                  <a:txBody>
                    <a:bodyPr/>
                    <a:lstStyle/>
                    <a:p>
                      <a:pPr algn="l" fontAlgn="b"/>
                      <a:r>
                        <a:rPr lang="en-US" sz="2100" b="0" i="0" u="none" strike="noStrike">
                          <a:solidFill>
                            <a:srgbClr val="000000"/>
                          </a:solidFill>
                          <a:effectLst/>
                          <a:latin typeface="Calibri" panose="020F0502020204030204" pitchFamily="34" charset="0"/>
                        </a:rPr>
                        <a:t>NatM: 14-16</a:t>
                      </a:r>
                    </a:p>
                  </a:txBody>
                  <a:tcPr marL="9525" marR="9525" marT="9525" marB="0" anchor="b">
                    <a:lnL>
                      <a:noFill/>
                    </a:lnL>
                    <a:lnR>
                      <a:noFill/>
                    </a:lnR>
                    <a:lnT>
                      <a:noFill/>
                    </a:lnT>
                    <a:lnB>
                      <a:noFill/>
                    </a:lnB>
                  </a:tcPr>
                </a:tc>
                <a:tc>
                  <a:txBody>
                    <a:bodyPr/>
                    <a:lstStyle/>
                    <a:p>
                      <a:pPr algn="ctr" fontAlgn="b"/>
                      <a:r>
                        <a:rPr lang="en-US" sz="2100" b="0" i="0" u="none" strike="noStrike">
                          <a:solidFill>
                            <a:srgbClr val="000000"/>
                          </a:solidFill>
                          <a:effectLst/>
                          <a:latin typeface="Calibri" panose="020F0502020204030204" pitchFamily="34" charset="0"/>
                        </a:rPr>
                        <a:t>0.79</a:t>
                      </a:r>
                    </a:p>
                  </a:txBody>
                  <a:tcPr marL="9525" marR="9525" marT="9525" marB="0" anchor="b">
                    <a:lnL>
                      <a:noFill/>
                    </a:lnL>
                    <a:lnR>
                      <a:noFill/>
                    </a:lnR>
                    <a:lnT>
                      <a:noFill/>
                    </a:lnT>
                    <a:lnB>
                      <a:noFill/>
                    </a:lnB>
                  </a:tcPr>
                </a:tc>
                <a:tc>
                  <a:txBody>
                    <a:bodyPr/>
                    <a:lstStyle/>
                    <a:p>
                      <a:pPr algn="ctr" fontAlgn="b"/>
                      <a:r>
                        <a:rPr lang="en-US" sz="2100" b="0" i="0" u="none" strike="noStrike">
                          <a:solidFill>
                            <a:srgbClr val="000000"/>
                          </a:solidFill>
                          <a:effectLst/>
                          <a:latin typeface="Calibri" panose="020F0502020204030204" pitchFamily="34" charset="0"/>
                        </a:rPr>
                        <a:t>0.80</a:t>
                      </a:r>
                    </a:p>
                  </a:txBody>
                  <a:tcPr marL="9525" marR="9525" marT="9525" marB="0" anchor="b">
                    <a:lnL>
                      <a:noFill/>
                    </a:lnL>
                    <a:lnR>
                      <a:noFill/>
                    </a:lnR>
                    <a:lnT>
                      <a:noFill/>
                    </a:lnT>
                    <a:lnB>
                      <a:noFill/>
                    </a:lnB>
                  </a:tcPr>
                </a:tc>
                <a:tc>
                  <a:txBody>
                    <a:bodyPr/>
                    <a:lstStyle/>
                    <a:p>
                      <a:pPr algn="ctr" fontAlgn="b"/>
                      <a:r>
                        <a:rPr lang="en-US" sz="2100" b="0" i="0" u="none" strike="noStrike">
                          <a:solidFill>
                            <a:srgbClr val="000000"/>
                          </a:solidFill>
                          <a:effectLst/>
                          <a:latin typeface="Calibri" panose="020F0502020204030204" pitchFamily="34" charset="0"/>
                        </a:rPr>
                        <a:t>0.80</a:t>
                      </a:r>
                    </a:p>
                  </a:txBody>
                  <a:tcPr marL="9525" marR="9525" marT="9525" marB="0" anchor="b">
                    <a:lnL>
                      <a:noFill/>
                    </a:lnL>
                    <a:lnR>
                      <a:noFill/>
                    </a:lnR>
                    <a:lnT>
                      <a:noFill/>
                    </a:lnT>
                    <a:lnB>
                      <a:noFill/>
                    </a:lnB>
                  </a:tcPr>
                </a:tc>
                <a:extLst>
                  <a:ext uri="{0D108BD9-81ED-4DB2-BD59-A6C34878D82A}">
                    <a16:rowId xmlns:a16="http://schemas.microsoft.com/office/drawing/2014/main" val="3122236904"/>
                  </a:ext>
                </a:extLst>
              </a:tr>
              <a:tr h="190500">
                <a:tc>
                  <a:txBody>
                    <a:bodyPr/>
                    <a:lstStyle/>
                    <a:p>
                      <a:pPr algn="l" fontAlgn="b"/>
                      <a:r>
                        <a:rPr lang="en-US" sz="2100" b="0" i="0" u="none" strike="noStrike">
                          <a:solidFill>
                            <a:srgbClr val="000000"/>
                          </a:solidFill>
                          <a:effectLst/>
                          <a:latin typeface="Calibri" panose="020F0502020204030204" pitchFamily="34" charset="0"/>
                        </a:rPr>
                        <a:t>lnR</a:t>
                      </a:r>
                    </a:p>
                  </a:txBody>
                  <a:tcPr marL="9525" marR="9525" marT="9525" marB="0" anchor="b">
                    <a:lnL>
                      <a:noFill/>
                    </a:lnL>
                    <a:lnR>
                      <a:noFill/>
                    </a:lnR>
                    <a:lnT>
                      <a:noFill/>
                    </a:lnT>
                    <a:lnB>
                      <a:noFill/>
                    </a:lnB>
                  </a:tcPr>
                </a:tc>
                <a:tc>
                  <a:txBody>
                    <a:bodyPr/>
                    <a:lstStyle/>
                    <a:p>
                      <a:pPr algn="ctr" fontAlgn="b"/>
                      <a:r>
                        <a:rPr lang="en-US" sz="2100" b="0" i="0" u="none" strike="noStrike">
                          <a:solidFill>
                            <a:srgbClr val="000000"/>
                          </a:solidFill>
                          <a:effectLst/>
                          <a:latin typeface="Calibri" panose="020F0502020204030204" pitchFamily="34" charset="0"/>
                        </a:rPr>
                        <a:t>12.86</a:t>
                      </a:r>
                    </a:p>
                  </a:txBody>
                  <a:tcPr marL="9525" marR="9525" marT="9525" marB="0" anchor="b">
                    <a:lnL>
                      <a:noFill/>
                    </a:lnL>
                    <a:lnR>
                      <a:noFill/>
                    </a:lnR>
                    <a:lnT>
                      <a:noFill/>
                    </a:lnT>
                    <a:lnB>
                      <a:noFill/>
                    </a:lnB>
                  </a:tcPr>
                </a:tc>
                <a:tc>
                  <a:txBody>
                    <a:bodyPr/>
                    <a:lstStyle/>
                    <a:p>
                      <a:pPr algn="ctr" fontAlgn="b"/>
                      <a:r>
                        <a:rPr lang="en-US" sz="2100" b="0" i="0" u="none" strike="noStrike">
                          <a:solidFill>
                            <a:srgbClr val="000000"/>
                          </a:solidFill>
                          <a:effectLst/>
                          <a:latin typeface="Calibri" panose="020F0502020204030204" pitchFamily="34" charset="0"/>
                        </a:rPr>
                        <a:t>12.87</a:t>
                      </a:r>
                    </a:p>
                  </a:txBody>
                  <a:tcPr marL="9525" marR="9525" marT="9525" marB="0" anchor="b">
                    <a:lnL>
                      <a:noFill/>
                    </a:lnL>
                    <a:lnR>
                      <a:noFill/>
                    </a:lnR>
                    <a:lnT>
                      <a:noFill/>
                    </a:lnT>
                    <a:lnB>
                      <a:noFill/>
                    </a:lnB>
                  </a:tcPr>
                </a:tc>
                <a:tc>
                  <a:txBody>
                    <a:bodyPr/>
                    <a:lstStyle/>
                    <a:p>
                      <a:pPr algn="ctr" fontAlgn="b"/>
                      <a:r>
                        <a:rPr lang="en-US" sz="2100" b="0" i="0" u="none" strike="noStrike">
                          <a:solidFill>
                            <a:srgbClr val="000000"/>
                          </a:solidFill>
                          <a:effectLst/>
                          <a:latin typeface="Calibri" panose="020F0502020204030204" pitchFamily="34" charset="0"/>
                        </a:rPr>
                        <a:t>13.08</a:t>
                      </a:r>
                    </a:p>
                  </a:txBody>
                  <a:tcPr marL="9525" marR="9525" marT="9525" marB="0" anchor="b">
                    <a:lnL>
                      <a:noFill/>
                    </a:lnL>
                    <a:lnR>
                      <a:noFill/>
                    </a:lnR>
                    <a:lnT>
                      <a:noFill/>
                    </a:lnT>
                    <a:lnB>
                      <a:noFill/>
                    </a:lnB>
                  </a:tcPr>
                </a:tc>
                <a:extLst>
                  <a:ext uri="{0D108BD9-81ED-4DB2-BD59-A6C34878D82A}">
                    <a16:rowId xmlns:a16="http://schemas.microsoft.com/office/drawing/2014/main" val="3367397141"/>
                  </a:ext>
                </a:extLst>
              </a:tr>
              <a:tr h="190500">
                <a:tc>
                  <a:txBody>
                    <a:bodyPr/>
                    <a:lstStyle/>
                    <a:p>
                      <a:pPr algn="l" fontAlgn="b"/>
                      <a:r>
                        <a:rPr lang="en-US" sz="2100" b="0" i="0" u="none" strike="noStrike">
                          <a:solidFill>
                            <a:srgbClr val="000000"/>
                          </a:solidFill>
                          <a:effectLst/>
                          <a:latin typeface="Calibri" panose="020F0502020204030204" pitchFamily="34" charset="0"/>
                        </a:rPr>
                        <a:t>q_twl</a:t>
                      </a:r>
                    </a:p>
                  </a:txBody>
                  <a:tcPr marL="9525" marR="9525" marT="9525" marB="0" anchor="b">
                    <a:lnL>
                      <a:noFill/>
                    </a:lnL>
                    <a:lnR>
                      <a:noFill/>
                    </a:lnR>
                    <a:lnT>
                      <a:noFill/>
                    </a:lnT>
                    <a:lnB>
                      <a:noFill/>
                    </a:lnB>
                  </a:tcPr>
                </a:tc>
                <a:tc>
                  <a:txBody>
                    <a:bodyPr/>
                    <a:lstStyle/>
                    <a:p>
                      <a:pPr algn="ctr" fontAlgn="b"/>
                      <a:r>
                        <a:rPr lang="en-US" sz="2100" b="0" i="0" u="none" strike="noStrike">
                          <a:solidFill>
                            <a:srgbClr val="000000"/>
                          </a:solidFill>
                          <a:effectLst/>
                          <a:latin typeface="Calibri" panose="020F0502020204030204" pitchFamily="34" charset="0"/>
                        </a:rPr>
                        <a:t>1.08</a:t>
                      </a:r>
                    </a:p>
                  </a:txBody>
                  <a:tcPr marL="9525" marR="9525" marT="9525" marB="0" anchor="b">
                    <a:lnL>
                      <a:noFill/>
                    </a:lnL>
                    <a:lnR>
                      <a:noFill/>
                    </a:lnR>
                    <a:lnT>
                      <a:noFill/>
                    </a:lnT>
                    <a:lnB>
                      <a:noFill/>
                    </a:lnB>
                  </a:tcPr>
                </a:tc>
                <a:tc>
                  <a:txBody>
                    <a:bodyPr/>
                    <a:lstStyle/>
                    <a:p>
                      <a:pPr algn="ctr" fontAlgn="b"/>
                      <a:r>
                        <a:rPr lang="en-US" sz="2100" b="0" i="0" u="none" strike="noStrike">
                          <a:solidFill>
                            <a:srgbClr val="000000"/>
                          </a:solidFill>
                          <a:effectLst/>
                          <a:latin typeface="Calibri" panose="020F0502020204030204" pitchFamily="34" charset="0"/>
                        </a:rPr>
                        <a:t>1.07</a:t>
                      </a:r>
                    </a:p>
                  </a:txBody>
                  <a:tcPr marL="9525" marR="9525" marT="9525" marB="0" anchor="b">
                    <a:lnL>
                      <a:noFill/>
                    </a:lnL>
                    <a:lnR>
                      <a:noFill/>
                    </a:lnR>
                    <a:lnT>
                      <a:noFill/>
                    </a:lnT>
                    <a:lnB>
                      <a:noFill/>
                    </a:lnB>
                  </a:tcPr>
                </a:tc>
                <a:tc>
                  <a:txBody>
                    <a:bodyPr/>
                    <a:lstStyle/>
                    <a:p>
                      <a:pPr algn="ctr" fontAlgn="b"/>
                      <a:r>
                        <a:rPr lang="en-US" sz="2100" b="0" i="0" u="none" strike="noStrike">
                          <a:solidFill>
                            <a:srgbClr val="000000"/>
                          </a:solidFill>
                          <a:effectLst/>
                          <a:latin typeface="Calibri" panose="020F0502020204030204" pitchFamily="34" charset="0"/>
                        </a:rPr>
                        <a:t>1.19</a:t>
                      </a:r>
                    </a:p>
                  </a:txBody>
                  <a:tcPr marL="9525" marR="9525" marT="9525" marB="0" anchor="b">
                    <a:lnL>
                      <a:noFill/>
                    </a:lnL>
                    <a:lnR>
                      <a:noFill/>
                    </a:lnR>
                    <a:lnT>
                      <a:noFill/>
                    </a:lnT>
                    <a:lnB>
                      <a:noFill/>
                    </a:lnB>
                  </a:tcPr>
                </a:tc>
                <a:extLst>
                  <a:ext uri="{0D108BD9-81ED-4DB2-BD59-A6C34878D82A}">
                    <a16:rowId xmlns:a16="http://schemas.microsoft.com/office/drawing/2014/main" val="2005575602"/>
                  </a:ext>
                </a:extLst>
              </a:tr>
              <a:tr h="190500">
                <a:tc>
                  <a:txBody>
                    <a:bodyPr/>
                    <a:lstStyle/>
                    <a:p>
                      <a:pPr algn="l" fontAlgn="b"/>
                      <a:r>
                        <a:rPr lang="en-US" sz="2100" b="0" i="0" u="none" strike="noStrike">
                          <a:solidFill>
                            <a:srgbClr val="000000"/>
                          </a:solidFill>
                          <a:effectLst/>
                          <a:latin typeface="Calibri" panose="020F0502020204030204" pitchFamily="34" charset="0"/>
                        </a:rPr>
                        <a:t>q_ll</a:t>
                      </a:r>
                    </a:p>
                  </a:txBody>
                  <a:tcPr marL="9525" marR="9525" marT="9525" marB="0" anchor="b">
                    <a:lnL>
                      <a:noFill/>
                    </a:lnL>
                    <a:lnR>
                      <a:noFill/>
                    </a:lnR>
                    <a:lnT>
                      <a:noFill/>
                    </a:lnT>
                    <a:lnB>
                      <a:noFill/>
                    </a:lnB>
                  </a:tcPr>
                </a:tc>
                <a:tc>
                  <a:txBody>
                    <a:bodyPr/>
                    <a:lstStyle/>
                    <a:p>
                      <a:pPr algn="ctr" fontAlgn="b"/>
                      <a:r>
                        <a:rPr lang="en-US" sz="2100" b="0" i="0" u="none" strike="noStrike">
                          <a:solidFill>
                            <a:srgbClr val="000000"/>
                          </a:solidFill>
                          <a:effectLst/>
                          <a:latin typeface="Calibri" panose="020F0502020204030204" pitchFamily="34" charset="0"/>
                        </a:rPr>
                        <a:t>1.06</a:t>
                      </a:r>
                    </a:p>
                  </a:txBody>
                  <a:tcPr marL="9525" marR="9525" marT="9525" marB="0" anchor="b">
                    <a:lnL>
                      <a:noFill/>
                    </a:lnL>
                    <a:lnR>
                      <a:noFill/>
                    </a:lnR>
                    <a:lnT>
                      <a:noFill/>
                    </a:lnT>
                    <a:lnB>
                      <a:noFill/>
                    </a:lnB>
                  </a:tcPr>
                </a:tc>
                <a:tc>
                  <a:txBody>
                    <a:bodyPr/>
                    <a:lstStyle/>
                    <a:p>
                      <a:pPr algn="ctr" fontAlgn="b"/>
                      <a:r>
                        <a:rPr lang="en-US" sz="2100" b="0" i="0" u="none" strike="noStrike">
                          <a:solidFill>
                            <a:srgbClr val="000000"/>
                          </a:solidFill>
                          <a:effectLst/>
                          <a:latin typeface="Calibri" panose="020F0502020204030204" pitchFamily="34" charset="0"/>
                        </a:rPr>
                        <a:t>1.06</a:t>
                      </a:r>
                    </a:p>
                  </a:txBody>
                  <a:tcPr marL="9525" marR="9525" marT="9525" marB="0" anchor="b">
                    <a:lnL>
                      <a:noFill/>
                    </a:lnL>
                    <a:lnR>
                      <a:noFill/>
                    </a:lnR>
                    <a:lnT>
                      <a:noFill/>
                    </a:lnT>
                    <a:lnB>
                      <a:noFill/>
                    </a:lnB>
                  </a:tcPr>
                </a:tc>
                <a:tc>
                  <a:txBody>
                    <a:bodyPr/>
                    <a:lstStyle/>
                    <a:p>
                      <a:pPr algn="ctr" fontAlgn="b"/>
                      <a:r>
                        <a:rPr lang="en-US" sz="2100" b="0" i="0" u="none" strike="noStrike">
                          <a:solidFill>
                            <a:srgbClr val="000000"/>
                          </a:solidFill>
                          <a:effectLst/>
                          <a:latin typeface="Calibri" panose="020F0502020204030204" pitchFamily="34" charset="0"/>
                        </a:rPr>
                        <a:t>1.08</a:t>
                      </a:r>
                    </a:p>
                  </a:txBody>
                  <a:tcPr marL="9525" marR="9525" marT="9525" marB="0" anchor="b">
                    <a:lnL>
                      <a:noFill/>
                    </a:lnL>
                    <a:lnR>
                      <a:noFill/>
                    </a:lnR>
                    <a:lnT>
                      <a:noFill/>
                    </a:lnT>
                    <a:lnB>
                      <a:noFill/>
                    </a:lnB>
                  </a:tcPr>
                </a:tc>
                <a:extLst>
                  <a:ext uri="{0D108BD9-81ED-4DB2-BD59-A6C34878D82A}">
                    <a16:rowId xmlns:a16="http://schemas.microsoft.com/office/drawing/2014/main" val="3349669707"/>
                  </a:ext>
                </a:extLst>
              </a:tr>
              <a:tr h="190500">
                <a:tc>
                  <a:txBody>
                    <a:bodyPr/>
                    <a:lstStyle/>
                    <a:p>
                      <a:pPr algn="l" fontAlgn="b"/>
                      <a:r>
                        <a:rPr lang="en-US" sz="2100" b="0" i="0" u="none" strike="noStrike">
                          <a:solidFill>
                            <a:srgbClr val="000000"/>
                          </a:solidFill>
                          <a:effectLst/>
                          <a:latin typeface="Calibri" panose="020F0502020204030204" pitchFamily="34" charset="0"/>
                        </a:rPr>
                        <a:t>q_llenv</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ctr" fontAlgn="b"/>
                      <a:r>
                        <a:rPr lang="en-US" sz="2100" b="0" i="0" u="none" strike="noStrike">
                          <a:solidFill>
                            <a:srgbClr val="000000"/>
                          </a:solidFill>
                          <a:effectLst/>
                          <a:latin typeface="Calibri" panose="020F0502020204030204" pitchFamily="34" charset="0"/>
                        </a:rPr>
                        <a:t>1.42</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ctr" fontAlgn="b"/>
                      <a:r>
                        <a:rPr lang="en-US" sz="2100" b="0" i="0" u="none" strike="noStrike">
                          <a:solidFill>
                            <a:srgbClr val="000000"/>
                          </a:solidFill>
                          <a:effectLst/>
                          <a:latin typeface="Calibri" panose="020F0502020204030204" pitchFamily="34" charset="0"/>
                        </a:rPr>
                        <a:t>1.46</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ctr" fontAlgn="b"/>
                      <a:r>
                        <a:rPr lang="en-US" sz="2100" b="0" i="0" u="none" strike="noStrike" dirty="0">
                          <a:solidFill>
                            <a:srgbClr val="000000"/>
                          </a:solidFill>
                          <a:effectLst/>
                          <a:latin typeface="Calibri" panose="020F0502020204030204" pitchFamily="34" charset="0"/>
                        </a:rPr>
                        <a:t>1.28</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21186601"/>
                  </a:ext>
                </a:extLst>
              </a:tr>
            </a:tbl>
          </a:graphicData>
        </a:graphic>
      </p:graphicFrame>
    </p:spTree>
    <p:extLst>
      <p:ext uri="{BB962C8B-B14F-4D97-AF65-F5344CB8AC3E}">
        <p14:creationId xmlns:p14="http://schemas.microsoft.com/office/powerpoint/2010/main" val="14092028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Summary of significant model changes</a:t>
            </a:r>
            <a:endParaRPr lang="en-US" dirty="0"/>
          </a:p>
        </p:txBody>
      </p:sp>
      <p:sp>
        <p:nvSpPr>
          <p:cNvPr id="5" name="Content Placeholder 4"/>
          <p:cNvSpPr>
            <a:spLocks noGrp="1"/>
          </p:cNvSpPr>
          <p:nvPr>
            <p:ph idx="1"/>
          </p:nvPr>
        </p:nvSpPr>
        <p:spPr/>
        <p:txBody>
          <a:bodyPr>
            <a:normAutofit fontScale="92500" lnSpcReduction="20000"/>
          </a:bodyPr>
          <a:lstStyle/>
          <a:p>
            <a:r>
              <a:rPr lang="en-US" dirty="0" smtClean="0"/>
              <a:t>Largest single change that caused shift in model estimates: season for trawl survey CAAL, </a:t>
            </a:r>
            <a:r>
              <a:rPr lang="en-US" dirty="0" smtClean="0"/>
              <a:t>2</a:t>
            </a:r>
            <a:r>
              <a:rPr lang="en-US" baseline="30000" dirty="0" smtClean="0"/>
              <a:t>nd</a:t>
            </a:r>
            <a:r>
              <a:rPr lang="en-US" dirty="0" smtClean="0"/>
              <a:t> = longline survey length comp </a:t>
            </a:r>
            <a:r>
              <a:rPr lang="en-US" dirty="0" err="1" smtClean="0"/>
              <a:t>rebinning</a:t>
            </a:r>
            <a:endParaRPr lang="en-US" dirty="0" smtClean="0"/>
          </a:p>
          <a:p>
            <a:r>
              <a:rPr lang="en-US" dirty="0" smtClean="0"/>
              <a:t>Updating ageing error-bias improves fit to age data (and length comps to some extent)</a:t>
            </a:r>
          </a:p>
          <a:p>
            <a:r>
              <a:rPr lang="en-US" dirty="0" smtClean="0"/>
              <a:t>Simplifying fishery length comp expansion and merging State data helps to reduce variability in data</a:t>
            </a:r>
          </a:p>
          <a:p>
            <a:r>
              <a:rPr lang="en-US" dirty="0" smtClean="0"/>
              <a:t>Binning at 5 cm makes model much more efficient</a:t>
            </a:r>
          </a:p>
          <a:p>
            <a:r>
              <a:rPr lang="en-US" b="1" dirty="0" smtClean="0">
                <a:solidFill>
                  <a:schemeClr val="accent6">
                    <a:lumMod val="75000"/>
                  </a:schemeClr>
                </a:solidFill>
              </a:rPr>
              <a:t>Recommend</a:t>
            </a:r>
            <a:r>
              <a:rPr lang="en-US" dirty="0" smtClean="0"/>
              <a:t> </a:t>
            </a:r>
            <a:r>
              <a:rPr lang="en-US" dirty="0"/>
              <a:t>new model </a:t>
            </a:r>
            <a:r>
              <a:rPr lang="en-US" b="1" u="sng" dirty="0">
                <a:solidFill>
                  <a:schemeClr val="accent1">
                    <a:lumMod val="75000"/>
                  </a:schemeClr>
                </a:solidFill>
              </a:rPr>
              <a:t>2019.1e.5cm</a:t>
            </a:r>
          </a:p>
          <a:p>
            <a:r>
              <a:rPr lang="en-US" dirty="0"/>
              <a:t>To increase model naming efficiency, </a:t>
            </a:r>
            <a:r>
              <a:rPr lang="en-US" b="1" dirty="0">
                <a:solidFill>
                  <a:schemeClr val="accent6">
                    <a:lumMod val="75000"/>
                  </a:schemeClr>
                </a:solidFill>
              </a:rPr>
              <a:t>Recommend</a:t>
            </a:r>
            <a:r>
              <a:rPr lang="en-US" dirty="0"/>
              <a:t> new model </a:t>
            </a:r>
            <a:r>
              <a:rPr lang="en-US" b="1" u="sng" dirty="0">
                <a:solidFill>
                  <a:schemeClr val="accent1">
                    <a:lumMod val="75000"/>
                  </a:schemeClr>
                </a:solidFill>
              </a:rPr>
              <a:t>2019.1e.5cm</a:t>
            </a:r>
            <a:r>
              <a:rPr lang="en-US" dirty="0"/>
              <a:t> be renamed as model </a:t>
            </a:r>
            <a:r>
              <a:rPr lang="en-US" b="1" u="sng" dirty="0">
                <a:solidFill>
                  <a:schemeClr val="accent1">
                    <a:lumMod val="75000"/>
                  </a:schemeClr>
                </a:solidFill>
              </a:rPr>
              <a:t>2024</a:t>
            </a:r>
          </a:p>
          <a:p>
            <a:pPr lvl="1"/>
            <a:r>
              <a:rPr lang="en-US" dirty="0"/>
              <a:t>While the model’s parameters/</a:t>
            </a:r>
            <a:r>
              <a:rPr lang="en-US" dirty="0" err="1"/>
              <a:t>etc</a:t>
            </a:r>
            <a:r>
              <a:rPr lang="en-US" dirty="0"/>
              <a:t> are the same as in the accepted 2019 model, significant differences exist in data inputs at this point</a:t>
            </a:r>
          </a:p>
          <a:p>
            <a:endParaRPr lang="en-US" dirty="0" smtClean="0"/>
          </a:p>
          <a:p>
            <a:pPr lvl="1"/>
            <a:endParaRPr lang="en-US" dirty="0" smtClean="0"/>
          </a:p>
        </p:txBody>
      </p:sp>
    </p:spTree>
    <p:extLst>
      <p:ext uri="{BB962C8B-B14F-4D97-AF65-F5344CB8AC3E}">
        <p14:creationId xmlns:p14="http://schemas.microsoft.com/office/powerpoint/2010/main" val="40014644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Base data updates (2019.1b-2024)</a:t>
            </a:r>
            <a:endParaRPr lang="en-US" dirty="0"/>
          </a:p>
        </p:txBody>
      </p:sp>
      <p:sp>
        <p:nvSpPr>
          <p:cNvPr id="5" name="Content Placeholder 4"/>
          <p:cNvSpPr>
            <a:spLocks noGrp="1"/>
          </p:cNvSpPr>
          <p:nvPr>
            <p:ph idx="1"/>
          </p:nvPr>
        </p:nvSpPr>
        <p:spPr>
          <a:xfrm>
            <a:off x="838200" y="1825625"/>
            <a:ext cx="6434889" cy="4351338"/>
          </a:xfrm>
        </p:spPr>
        <p:txBody>
          <a:bodyPr>
            <a:normAutofit/>
          </a:bodyPr>
          <a:lstStyle/>
          <a:p>
            <a:r>
              <a:rPr lang="en-US" dirty="0" smtClean="0"/>
              <a:t>Noteworthy difference: Trawl survey</a:t>
            </a:r>
          </a:p>
          <a:p>
            <a:pPr lvl="1"/>
            <a:r>
              <a:rPr lang="en-US" dirty="0" smtClean="0"/>
              <a:t>GAP cleaned up old haul data, only includes specimen data associated with a haul that is used to compute abundance</a:t>
            </a:r>
          </a:p>
          <a:p>
            <a:pPr lvl="1"/>
            <a:r>
              <a:rPr lang="en-US" dirty="0" smtClean="0"/>
              <a:t>Resulted in minor differences in early trawl survey time series for abundance and comp data</a:t>
            </a:r>
          </a:p>
          <a:p>
            <a:r>
              <a:rPr lang="en-US" dirty="0" smtClean="0"/>
              <a:t>Updating fishery data update results in slight uptick in spawning biomass at end of time-series compared to 2023 assessment </a:t>
            </a: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57576" y="1891799"/>
            <a:ext cx="4934424" cy="3795712"/>
          </a:xfrm>
          <a:prstGeom prst="rect">
            <a:avLst/>
          </a:prstGeom>
        </p:spPr>
      </p:pic>
    </p:spTree>
    <p:extLst>
      <p:ext uri="{BB962C8B-B14F-4D97-AF65-F5344CB8AC3E}">
        <p14:creationId xmlns:p14="http://schemas.microsoft.com/office/powerpoint/2010/main" val="351643875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November models</a:t>
            </a:r>
            <a:endParaRPr lang="en-US" dirty="0"/>
          </a:p>
        </p:txBody>
      </p:sp>
      <p:sp>
        <p:nvSpPr>
          <p:cNvPr id="5" name="Content Placeholder 4"/>
          <p:cNvSpPr>
            <a:spLocks noGrp="1"/>
          </p:cNvSpPr>
          <p:nvPr>
            <p:ph idx="1"/>
          </p:nvPr>
        </p:nvSpPr>
        <p:spPr/>
        <p:txBody>
          <a:bodyPr/>
          <a:lstStyle/>
          <a:p>
            <a:r>
              <a:rPr lang="en-US" dirty="0" smtClean="0"/>
              <a:t>New data that will be available:</a:t>
            </a:r>
          </a:p>
          <a:p>
            <a:pPr lvl="1"/>
            <a:r>
              <a:rPr lang="en-US" dirty="0" smtClean="0"/>
              <a:t>Updated catch, fishery length comps</a:t>
            </a:r>
          </a:p>
          <a:p>
            <a:pPr lvl="1"/>
            <a:r>
              <a:rPr lang="en-US" dirty="0" smtClean="0"/>
              <a:t>2023 Trawl survey CAAL</a:t>
            </a:r>
          </a:p>
          <a:p>
            <a:pPr lvl="1"/>
            <a:r>
              <a:rPr lang="en-US" dirty="0" smtClean="0"/>
              <a:t>2023 Fishery CAAL</a:t>
            </a:r>
          </a:p>
          <a:p>
            <a:r>
              <a:rPr lang="en-US" dirty="0" smtClean="0"/>
              <a:t>Models to present in </a:t>
            </a:r>
            <a:r>
              <a:rPr lang="en-US" dirty="0" smtClean="0"/>
              <a:t>November</a:t>
            </a:r>
          </a:p>
          <a:p>
            <a:pPr lvl="1"/>
            <a:r>
              <a:rPr lang="en-US" dirty="0" smtClean="0"/>
              <a:t>Do I need to present all the </a:t>
            </a:r>
            <a:r>
              <a:rPr lang="en-US" dirty="0" err="1" smtClean="0"/>
              <a:t>cseries</a:t>
            </a:r>
            <a:r>
              <a:rPr lang="en-US" dirty="0" smtClean="0"/>
              <a:t> models? Or is just saying x, y, and z caused biggest effect good enough?</a:t>
            </a:r>
          </a:p>
          <a:p>
            <a:pPr lvl="1"/>
            <a:r>
              <a:rPr lang="en-US" dirty="0" smtClean="0"/>
              <a:t>Will present building upon 2019.1c with d and e, along with length binning</a:t>
            </a:r>
          </a:p>
          <a:p>
            <a:pPr lvl="1"/>
            <a:r>
              <a:rPr lang="en-US" dirty="0" smtClean="0"/>
              <a:t>Ideas for streamlining?</a:t>
            </a:r>
            <a:endParaRPr lang="en-US" dirty="0" smtClean="0"/>
          </a:p>
          <a:p>
            <a:pPr lvl="1"/>
            <a:endParaRPr lang="en-US" dirty="0" smtClean="0"/>
          </a:p>
        </p:txBody>
      </p:sp>
    </p:spTree>
    <p:extLst>
      <p:ext uri="{BB962C8B-B14F-4D97-AF65-F5344CB8AC3E}">
        <p14:creationId xmlns:p14="http://schemas.microsoft.com/office/powerpoint/2010/main" val="99950927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SSC/PT comments</a:t>
            </a:r>
            <a:endParaRPr lang="en-US" dirty="0"/>
          </a:p>
        </p:txBody>
      </p:sp>
      <p:sp>
        <p:nvSpPr>
          <p:cNvPr id="5" name="Content Placeholder 4"/>
          <p:cNvSpPr>
            <a:spLocks noGrp="1"/>
          </p:cNvSpPr>
          <p:nvPr>
            <p:ph idx="1"/>
          </p:nvPr>
        </p:nvSpPr>
        <p:spPr/>
        <p:txBody>
          <a:bodyPr/>
          <a:lstStyle/>
          <a:p>
            <a:r>
              <a:rPr lang="en-US" dirty="0" smtClean="0"/>
              <a:t>Several SSC/PT comments were </a:t>
            </a:r>
            <a:r>
              <a:rPr lang="en-US" dirty="0" smtClean="0"/>
              <a:t>investigated that are worthy enough to get on record now, rather than in November</a:t>
            </a:r>
          </a:p>
          <a:p>
            <a:pPr marL="514350" indent="-514350">
              <a:buFont typeface="+mj-lt"/>
              <a:buAutoNum type="arabicPeriod"/>
            </a:pPr>
            <a:r>
              <a:rPr lang="en-US" dirty="0" smtClean="0"/>
              <a:t>Apportionment with AFSC longline survey</a:t>
            </a:r>
          </a:p>
          <a:p>
            <a:pPr marL="514350" indent="-514350">
              <a:buFont typeface="+mj-lt"/>
              <a:buAutoNum type="arabicPeriod"/>
            </a:pPr>
            <a:r>
              <a:rPr lang="en-US" dirty="0" smtClean="0"/>
              <a:t>Selectivity</a:t>
            </a:r>
          </a:p>
          <a:p>
            <a:pPr marL="514350" indent="-514350">
              <a:buFont typeface="+mj-lt"/>
              <a:buAutoNum type="arabicPeriod"/>
            </a:pPr>
            <a:r>
              <a:rPr lang="en-US" dirty="0" smtClean="0"/>
              <a:t>Maturity update</a:t>
            </a:r>
            <a:endParaRPr lang="en-US" dirty="0" smtClean="0"/>
          </a:p>
        </p:txBody>
      </p:sp>
    </p:spTree>
    <p:extLst>
      <p:ext uri="{BB962C8B-B14F-4D97-AF65-F5344CB8AC3E}">
        <p14:creationId xmlns:p14="http://schemas.microsoft.com/office/powerpoint/2010/main" val="25485324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Apportionment investigation</a:t>
            </a:r>
            <a:endParaRPr lang="en-US" dirty="0"/>
          </a:p>
        </p:txBody>
      </p:sp>
      <p:sp>
        <p:nvSpPr>
          <p:cNvPr id="5" name="Content Placeholder 4"/>
          <p:cNvSpPr>
            <a:spLocks noGrp="1"/>
          </p:cNvSpPr>
          <p:nvPr>
            <p:ph idx="1"/>
          </p:nvPr>
        </p:nvSpPr>
        <p:spPr/>
        <p:txBody>
          <a:bodyPr>
            <a:normAutofit/>
          </a:bodyPr>
          <a:lstStyle/>
          <a:p>
            <a:pPr marL="0" indent="0">
              <a:buNone/>
            </a:pPr>
            <a:r>
              <a:rPr lang="en-US" i="1" dirty="0"/>
              <a:t>The SSC reiterates its encouragement for the authors to consider whether information from the IPHC setline survey and NMFS longline survey, alongside the NMFS bottom trawl survey, may provide a superior basis for apportionment recommendations, perhaps through the use of an integrated spatiotemporal model or a multi-survey random effects model</a:t>
            </a:r>
            <a:r>
              <a:rPr lang="en-US" i="1" dirty="0" smtClean="0"/>
              <a:t>.</a:t>
            </a:r>
            <a:r>
              <a:rPr lang="en-US" dirty="0"/>
              <a:t/>
            </a:r>
            <a:br>
              <a:rPr lang="en-US" dirty="0"/>
            </a:br>
            <a:endParaRPr lang="en-US" dirty="0" smtClean="0"/>
          </a:p>
        </p:txBody>
      </p:sp>
    </p:spTree>
    <p:extLst>
      <p:ext uri="{BB962C8B-B14F-4D97-AF65-F5344CB8AC3E}">
        <p14:creationId xmlns:p14="http://schemas.microsoft.com/office/powerpoint/2010/main" val="120942453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Apportionment investigation</a:t>
            </a:r>
            <a:endParaRPr lang="en-US" dirty="0"/>
          </a:p>
        </p:txBody>
      </p:sp>
      <p:sp>
        <p:nvSpPr>
          <p:cNvPr id="5" name="Content Placeholder 4"/>
          <p:cNvSpPr>
            <a:spLocks noGrp="1"/>
          </p:cNvSpPr>
          <p:nvPr>
            <p:ph idx="1"/>
          </p:nvPr>
        </p:nvSpPr>
        <p:spPr/>
        <p:txBody>
          <a:bodyPr>
            <a:normAutofit/>
          </a:bodyPr>
          <a:lstStyle/>
          <a:p>
            <a:pPr marL="0" indent="0">
              <a:buNone/>
            </a:pPr>
            <a:r>
              <a:rPr lang="en-US" i="1" dirty="0">
                <a:solidFill>
                  <a:schemeClr val="bg1">
                    <a:lumMod val="75000"/>
                  </a:schemeClr>
                </a:solidFill>
              </a:rPr>
              <a:t>The SSC reiterates its encouragement for the authors to consider whether information from the IPHC setline survey and </a:t>
            </a:r>
            <a:r>
              <a:rPr lang="en-US" b="1" i="1" dirty="0"/>
              <a:t>NMFS longline survey</a:t>
            </a:r>
            <a:r>
              <a:rPr lang="en-US" i="1" dirty="0"/>
              <a:t>, </a:t>
            </a:r>
            <a:r>
              <a:rPr lang="en-US" i="1" dirty="0">
                <a:solidFill>
                  <a:schemeClr val="bg1">
                    <a:lumMod val="75000"/>
                  </a:schemeClr>
                </a:solidFill>
              </a:rPr>
              <a:t>alongside the NMFS bottom trawl survey, may provide a superior basis for apportionment recommendations, perhaps through the use of an integrated spatiotemporal model or a </a:t>
            </a:r>
            <a:r>
              <a:rPr lang="en-US" b="1" i="1" dirty="0"/>
              <a:t>multi-survey random effects model</a:t>
            </a:r>
            <a:r>
              <a:rPr lang="en-US" i="1" dirty="0" smtClean="0"/>
              <a:t>.</a:t>
            </a:r>
            <a:r>
              <a:rPr lang="en-US" dirty="0"/>
              <a:t/>
            </a:r>
            <a:br>
              <a:rPr lang="en-US" dirty="0"/>
            </a:br>
            <a:endParaRPr lang="en-US" dirty="0" smtClean="0"/>
          </a:p>
        </p:txBody>
      </p:sp>
    </p:spTree>
    <p:extLst>
      <p:ext uri="{BB962C8B-B14F-4D97-AF65-F5344CB8AC3E}">
        <p14:creationId xmlns:p14="http://schemas.microsoft.com/office/powerpoint/2010/main" val="162150336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Apportionment investigation</a:t>
            </a:r>
          </a:p>
        </p:txBody>
      </p:sp>
      <p:sp>
        <p:nvSpPr>
          <p:cNvPr id="5" name="Content Placeholder 4"/>
          <p:cNvSpPr>
            <a:spLocks noGrp="1"/>
          </p:cNvSpPr>
          <p:nvPr>
            <p:ph idx="1"/>
          </p:nvPr>
        </p:nvSpPr>
        <p:spPr/>
        <p:txBody>
          <a:bodyPr/>
          <a:lstStyle/>
          <a:p>
            <a:r>
              <a:rPr lang="en-US" dirty="0" smtClean="0"/>
              <a:t>Here, look at including LLS into REMA as an additional index to be used for apportionment</a:t>
            </a:r>
          </a:p>
          <a:p>
            <a:r>
              <a:rPr lang="en-US" dirty="0" smtClean="0"/>
              <a:t>Step-wise approach:</a:t>
            </a:r>
          </a:p>
          <a:p>
            <a:pPr lvl="1"/>
            <a:r>
              <a:rPr lang="en-US" dirty="0" smtClean="0"/>
              <a:t>First, look at AIC ‘preferred’ model when it comes to Process Error (PE) and index scaling (q) parameters</a:t>
            </a:r>
          </a:p>
          <a:p>
            <a:pPr lvl="1"/>
            <a:r>
              <a:rPr lang="en-US" dirty="0" smtClean="0"/>
              <a:t>Next, with ‘preferred’ models investigate estimating additional observation error</a:t>
            </a:r>
          </a:p>
        </p:txBody>
      </p:sp>
    </p:spTree>
    <p:extLst>
      <p:ext uri="{BB962C8B-B14F-4D97-AF65-F5344CB8AC3E}">
        <p14:creationId xmlns:p14="http://schemas.microsoft.com/office/powerpoint/2010/main" val="193628434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Apportionment investigation: </a:t>
            </a:r>
            <a:r>
              <a:rPr lang="en-US" dirty="0" smtClean="0"/>
              <a:t>Step 1</a:t>
            </a:r>
            <a:endParaRPr lang="en-US" dirty="0"/>
          </a:p>
        </p:txBody>
      </p:sp>
      <p:sp>
        <p:nvSpPr>
          <p:cNvPr id="5" name="Content Placeholder 4"/>
          <p:cNvSpPr>
            <a:spLocks noGrp="1"/>
          </p:cNvSpPr>
          <p:nvPr>
            <p:ph idx="1"/>
          </p:nvPr>
        </p:nvSpPr>
        <p:spPr/>
        <p:txBody>
          <a:bodyPr/>
          <a:lstStyle/>
          <a:p>
            <a:r>
              <a:rPr lang="en-US" dirty="0" smtClean="0"/>
              <a:t>4 cases: factorial design of global (1) x regional (3) PE </a:t>
            </a:r>
            <a:r>
              <a:rPr lang="en-US" dirty="0"/>
              <a:t>&amp;</a:t>
            </a:r>
            <a:r>
              <a:rPr lang="en-US" dirty="0" smtClean="0"/>
              <a:t> q parameters</a:t>
            </a:r>
          </a:p>
          <a:p>
            <a:r>
              <a:rPr lang="en-US" dirty="0"/>
              <a:t>AIC suggests that regional scaling parameters q are supported (and most influential)</a:t>
            </a:r>
          </a:p>
          <a:p>
            <a:r>
              <a:rPr lang="en-US" dirty="0"/>
              <a:t>Whether PE = 1 or 3, no real difference in model</a:t>
            </a:r>
          </a:p>
          <a:p>
            <a:endParaRPr lang="en-US" dirty="0" smtClean="0"/>
          </a:p>
          <a:p>
            <a:pPr lvl="1"/>
            <a:endParaRPr lang="en-US" dirty="0" smtClean="0"/>
          </a:p>
        </p:txBody>
      </p:sp>
      <p:pic>
        <p:nvPicPr>
          <p:cNvPr id="6" name="Picture 5"/>
          <p:cNvPicPr>
            <a:picLocks noChangeAspect="1"/>
          </p:cNvPicPr>
          <p:nvPr/>
        </p:nvPicPr>
        <p:blipFill>
          <a:blip r:embed="rId2"/>
          <a:stretch>
            <a:fillRect/>
          </a:stretch>
        </p:blipFill>
        <p:spPr>
          <a:xfrm>
            <a:off x="838200" y="4270986"/>
            <a:ext cx="10469056" cy="1514672"/>
          </a:xfrm>
          <a:prstGeom prst="rect">
            <a:avLst/>
          </a:prstGeom>
        </p:spPr>
      </p:pic>
    </p:spTree>
    <p:extLst>
      <p:ext uri="{BB962C8B-B14F-4D97-AF65-F5344CB8AC3E}">
        <p14:creationId xmlns:p14="http://schemas.microsoft.com/office/powerpoint/2010/main" val="72483898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Apportionment investigation: </a:t>
            </a:r>
            <a:r>
              <a:rPr lang="en-US" dirty="0" smtClean="0"/>
              <a:t>Step 2</a:t>
            </a:r>
            <a:endParaRPr lang="en-US" dirty="0"/>
          </a:p>
        </p:txBody>
      </p:sp>
      <p:sp>
        <p:nvSpPr>
          <p:cNvPr id="5" name="Content Placeholder 4"/>
          <p:cNvSpPr>
            <a:spLocks noGrp="1"/>
          </p:cNvSpPr>
          <p:nvPr>
            <p:ph idx="1"/>
          </p:nvPr>
        </p:nvSpPr>
        <p:spPr/>
        <p:txBody>
          <a:bodyPr/>
          <a:lstStyle/>
          <a:p>
            <a:r>
              <a:rPr lang="en-US" dirty="0" smtClean="0"/>
              <a:t>Factorial design of 2 </a:t>
            </a:r>
            <a:r>
              <a:rPr lang="en-US" dirty="0" err="1" smtClean="0"/>
              <a:t>PE:q</a:t>
            </a:r>
            <a:r>
              <a:rPr lang="en-US" dirty="0" smtClean="0"/>
              <a:t> cases from step 1 x 3 uncertainty cases (trawl only, longline only, trawl &amp; longline)</a:t>
            </a:r>
          </a:p>
          <a:p>
            <a:r>
              <a:rPr lang="en-US" dirty="0"/>
              <a:t>Results in 4 models that are essentially the same, in terms of AIC</a:t>
            </a:r>
          </a:p>
          <a:p>
            <a:endParaRPr lang="en-US" dirty="0" smtClean="0"/>
          </a:p>
        </p:txBody>
      </p:sp>
      <p:pic>
        <p:nvPicPr>
          <p:cNvPr id="6" name="Picture 5"/>
          <p:cNvPicPr>
            <a:picLocks noChangeAspect="1"/>
          </p:cNvPicPr>
          <p:nvPr/>
        </p:nvPicPr>
        <p:blipFill>
          <a:blip r:embed="rId2"/>
          <a:stretch>
            <a:fillRect/>
          </a:stretch>
        </p:blipFill>
        <p:spPr>
          <a:xfrm>
            <a:off x="136213" y="3513045"/>
            <a:ext cx="11890507" cy="2031544"/>
          </a:xfrm>
          <a:prstGeom prst="rect">
            <a:avLst/>
          </a:prstGeom>
        </p:spPr>
      </p:pic>
    </p:spTree>
    <p:extLst>
      <p:ext uri="{BB962C8B-B14F-4D97-AF65-F5344CB8AC3E}">
        <p14:creationId xmlns:p14="http://schemas.microsoft.com/office/powerpoint/2010/main" val="86071498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Apportionment investigation: </a:t>
            </a:r>
            <a:r>
              <a:rPr lang="en-US" dirty="0" smtClean="0"/>
              <a:t>Comparisons</a:t>
            </a:r>
            <a:endParaRPr lang="en-US" dirty="0"/>
          </a:p>
        </p:txBody>
      </p:sp>
      <p:sp>
        <p:nvSpPr>
          <p:cNvPr id="5" name="Content Placeholder 4"/>
          <p:cNvSpPr>
            <a:spLocks noGrp="1"/>
          </p:cNvSpPr>
          <p:nvPr>
            <p:ph idx="1"/>
          </p:nvPr>
        </p:nvSpPr>
        <p:spPr>
          <a:xfrm>
            <a:off x="838200" y="1825625"/>
            <a:ext cx="10515600" cy="4686386"/>
          </a:xfrm>
        </p:spPr>
        <p:txBody>
          <a:bodyPr>
            <a:normAutofit/>
          </a:bodyPr>
          <a:lstStyle/>
          <a:p>
            <a:r>
              <a:rPr lang="en-US" dirty="0" smtClean="0"/>
              <a:t>Comparison of apportionment in 2023, and CV in apportionment over the most recent 5 years:</a:t>
            </a:r>
          </a:p>
          <a:p>
            <a:pPr lvl="1"/>
            <a:r>
              <a:rPr lang="en-US" dirty="0" smtClean="0"/>
              <a:t>Incorporating LLS shifts 2023 apportionment from central by 1-3% to western/eastern</a:t>
            </a:r>
          </a:p>
          <a:p>
            <a:pPr lvl="1"/>
            <a:r>
              <a:rPr lang="en-US" dirty="0"/>
              <a:t>Incorporating </a:t>
            </a:r>
            <a:r>
              <a:rPr lang="en-US" dirty="0" smtClean="0"/>
              <a:t>LLS doubles to triples CV in apportionment</a:t>
            </a:r>
            <a:endParaRPr lang="en-US" dirty="0" smtClean="0"/>
          </a:p>
        </p:txBody>
      </p:sp>
      <p:graphicFrame>
        <p:nvGraphicFramePr>
          <p:cNvPr id="7" name="Table 6"/>
          <p:cNvGraphicFramePr>
            <a:graphicFrameLocks noGrp="1"/>
          </p:cNvGraphicFramePr>
          <p:nvPr>
            <p:extLst>
              <p:ext uri="{D42A27DB-BD31-4B8C-83A1-F6EECF244321}">
                <p14:modId xmlns:p14="http://schemas.microsoft.com/office/powerpoint/2010/main" val="2982118570"/>
              </p:ext>
            </p:extLst>
          </p:nvPr>
        </p:nvGraphicFramePr>
        <p:xfrm>
          <a:off x="1532237" y="3981729"/>
          <a:ext cx="9127526" cy="1977390"/>
        </p:xfrm>
        <a:graphic>
          <a:graphicData uri="http://schemas.openxmlformats.org/drawingml/2006/table">
            <a:tbl>
              <a:tblPr/>
              <a:tblGrid>
                <a:gridCol w="4563763">
                  <a:extLst>
                    <a:ext uri="{9D8B030D-6E8A-4147-A177-3AD203B41FA5}">
                      <a16:colId xmlns:a16="http://schemas.microsoft.com/office/drawing/2014/main" val="2805292921"/>
                    </a:ext>
                  </a:extLst>
                </a:gridCol>
                <a:gridCol w="987973">
                  <a:extLst>
                    <a:ext uri="{9D8B030D-6E8A-4147-A177-3AD203B41FA5}">
                      <a16:colId xmlns:a16="http://schemas.microsoft.com/office/drawing/2014/main" val="2902025442"/>
                    </a:ext>
                  </a:extLst>
                </a:gridCol>
                <a:gridCol w="651164">
                  <a:extLst>
                    <a:ext uri="{9D8B030D-6E8A-4147-A177-3AD203B41FA5}">
                      <a16:colId xmlns:a16="http://schemas.microsoft.com/office/drawing/2014/main" val="1306706829"/>
                    </a:ext>
                  </a:extLst>
                </a:gridCol>
                <a:gridCol w="853249">
                  <a:extLst>
                    <a:ext uri="{9D8B030D-6E8A-4147-A177-3AD203B41FA5}">
                      <a16:colId xmlns:a16="http://schemas.microsoft.com/office/drawing/2014/main" val="2647183812"/>
                    </a:ext>
                  </a:extLst>
                </a:gridCol>
                <a:gridCol w="561348">
                  <a:extLst>
                    <a:ext uri="{9D8B030D-6E8A-4147-A177-3AD203B41FA5}">
                      <a16:colId xmlns:a16="http://schemas.microsoft.com/office/drawing/2014/main" val="2978632709"/>
                    </a:ext>
                  </a:extLst>
                </a:gridCol>
                <a:gridCol w="920613">
                  <a:extLst>
                    <a:ext uri="{9D8B030D-6E8A-4147-A177-3AD203B41FA5}">
                      <a16:colId xmlns:a16="http://schemas.microsoft.com/office/drawing/2014/main" val="384906626"/>
                    </a:ext>
                  </a:extLst>
                </a:gridCol>
                <a:gridCol w="589416">
                  <a:extLst>
                    <a:ext uri="{9D8B030D-6E8A-4147-A177-3AD203B41FA5}">
                      <a16:colId xmlns:a16="http://schemas.microsoft.com/office/drawing/2014/main" val="3682668967"/>
                    </a:ext>
                  </a:extLst>
                </a:gridCol>
              </a:tblGrid>
              <a:tr h="190500">
                <a:tc>
                  <a:txBody>
                    <a:bodyPr/>
                    <a:lstStyle/>
                    <a:p>
                      <a:pPr algn="l" fontAlgn="b"/>
                      <a:r>
                        <a:rPr lang="en-US" sz="2100" b="0" i="0" u="none" strike="noStrike">
                          <a:solidFill>
                            <a:srgbClr val="000000"/>
                          </a:solidFill>
                          <a:effectLst/>
                          <a:latin typeface="Calibri" panose="020F0502020204030204" pitchFamily="34" charset="0"/>
                        </a:rPr>
                        <a:t>Model</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ctr" fontAlgn="b"/>
                      <a:r>
                        <a:rPr lang="en-US" sz="2100" b="0" i="0" u="none" strike="noStrike" dirty="0">
                          <a:solidFill>
                            <a:srgbClr val="000000"/>
                          </a:solidFill>
                          <a:effectLst/>
                          <a:latin typeface="Calibri" panose="020F0502020204030204" pitchFamily="34" charset="0"/>
                        </a:rPr>
                        <a:t>western</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ctr" fontAlgn="b"/>
                      <a:r>
                        <a:rPr lang="en-US" sz="2100" b="0" i="0" u="none" strike="noStrike">
                          <a:solidFill>
                            <a:srgbClr val="000000"/>
                          </a:solidFill>
                          <a:effectLst/>
                          <a:latin typeface="Calibri" panose="020F0502020204030204" pitchFamily="34" charset="0"/>
                        </a:rPr>
                        <a:t>w_cv</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ctr" fontAlgn="b"/>
                      <a:r>
                        <a:rPr lang="en-US" sz="2100" b="0" i="0" u="none" strike="noStrike">
                          <a:solidFill>
                            <a:srgbClr val="000000"/>
                          </a:solidFill>
                          <a:effectLst/>
                          <a:latin typeface="Calibri" panose="020F0502020204030204" pitchFamily="34" charset="0"/>
                        </a:rPr>
                        <a:t>central</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ctr" fontAlgn="b"/>
                      <a:r>
                        <a:rPr lang="en-US" sz="2100" b="0" i="0" u="none" strike="noStrike">
                          <a:solidFill>
                            <a:srgbClr val="000000"/>
                          </a:solidFill>
                          <a:effectLst/>
                          <a:latin typeface="Calibri" panose="020F0502020204030204" pitchFamily="34" charset="0"/>
                        </a:rPr>
                        <a:t>c_cv</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ctr" fontAlgn="b"/>
                      <a:r>
                        <a:rPr lang="en-US" sz="2100" b="0" i="0" u="none" strike="noStrike">
                          <a:solidFill>
                            <a:srgbClr val="000000"/>
                          </a:solidFill>
                          <a:effectLst/>
                          <a:latin typeface="Calibri" panose="020F0502020204030204" pitchFamily="34" charset="0"/>
                        </a:rPr>
                        <a:t>eastern</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ctr" fontAlgn="b"/>
                      <a:r>
                        <a:rPr lang="en-US" sz="2100" b="0" i="0" u="none" strike="noStrike" dirty="0" err="1">
                          <a:solidFill>
                            <a:srgbClr val="000000"/>
                          </a:solidFill>
                          <a:effectLst/>
                          <a:latin typeface="Calibri" panose="020F0502020204030204" pitchFamily="34" charset="0"/>
                        </a:rPr>
                        <a:t>e_cv</a:t>
                      </a:r>
                      <a:endParaRPr lang="en-US" sz="2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80571571"/>
                  </a:ext>
                </a:extLst>
              </a:tr>
              <a:tr h="190500">
                <a:tc>
                  <a:txBody>
                    <a:bodyPr/>
                    <a:lstStyle/>
                    <a:p>
                      <a:pPr algn="l" fontAlgn="b"/>
                      <a:r>
                        <a:rPr lang="en-US" sz="2100" b="0" i="0" u="none" strike="noStrike">
                          <a:solidFill>
                            <a:srgbClr val="000000"/>
                          </a:solidFill>
                          <a:effectLst/>
                          <a:latin typeface="Calibri" panose="020F0502020204030204" pitchFamily="34" charset="0"/>
                        </a:rPr>
                        <a:t>pcod trawl survey</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tc>
                  <a:txBody>
                    <a:bodyPr/>
                    <a:lstStyle/>
                    <a:p>
                      <a:pPr algn="ctr" fontAlgn="b"/>
                      <a:r>
                        <a:rPr lang="en-US" sz="2100" b="0" i="0" u="none" strike="noStrike">
                          <a:solidFill>
                            <a:srgbClr val="000000"/>
                          </a:solidFill>
                          <a:effectLst/>
                          <a:latin typeface="Calibri" panose="020F0502020204030204" pitchFamily="34" charset="0"/>
                        </a:rPr>
                        <a:t>27%</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tc>
                  <a:txBody>
                    <a:bodyPr/>
                    <a:lstStyle/>
                    <a:p>
                      <a:pPr algn="ctr" fontAlgn="b"/>
                      <a:r>
                        <a:rPr lang="en-US" sz="2100" b="0" i="0" u="none" strike="noStrike">
                          <a:solidFill>
                            <a:srgbClr val="000000"/>
                          </a:solidFill>
                          <a:effectLst/>
                          <a:latin typeface="Calibri" panose="020F0502020204030204" pitchFamily="34" charset="0"/>
                        </a:rPr>
                        <a:t>9%</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tc>
                  <a:txBody>
                    <a:bodyPr/>
                    <a:lstStyle/>
                    <a:p>
                      <a:pPr algn="ctr" fontAlgn="b"/>
                      <a:r>
                        <a:rPr lang="en-US" sz="2100" b="0" i="0" u="none" strike="noStrike">
                          <a:solidFill>
                            <a:srgbClr val="000000"/>
                          </a:solidFill>
                          <a:effectLst/>
                          <a:latin typeface="Calibri" panose="020F0502020204030204" pitchFamily="34" charset="0"/>
                        </a:rPr>
                        <a:t>64%</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tc>
                  <a:txBody>
                    <a:bodyPr/>
                    <a:lstStyle/>
                    <a:p>
                      <a:pPr algn="ctr" fontAlgn="b"/>
                      <a:r>
                        <a:rPr lang="en-US" sz="2100" b="0" i="0" u="none" strike="noStrike">
                          <a:solidFill>
                            <a:srgbClr val="000000"/>
                          </a:solidFill>
                          <a:effectLst/>
                          <a:latin typeface="Calibri" panose="020F0502020204030204" pitchFamily="34" charset="0"/>
                        </a:rPr>
                        <a:t>5%</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tc>
                  <a:txBody>
                    <a:bodyPr/>
                    <a:lstStyle/>
                    <a:p>
                      <a:pPr algn="ctr" fontAlgn="b"/>
                      <a:r>
                        <a:rPr lang="en-US" sz="2100" b="0" i="0" u="none" strike="noStrike">
                          <a:solidFill>
                            <a:srgbClr val="000000"/>
                          </a:solidFill>
                          <a:effectLst/>
                          <a:latin typeface="Calibri" panose="020F0502020204030204" pitchFamily="34" charset="0"/>
                        </a:rPr>
                        <a:t>9%</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tc>
                  <a:txBody>
                    <a:bodyPr/>
                    <a:lstStyle/>
                    <a:p>
                      <a:pPr algn="ctr" fontAlgn="b"/>
                      <a:r>
                        <a:rPr lang="en-US" sz="2100" b="0" i="0" u="none" strike="noStrike">
                          <a:solidFill>
                            <a:srgbClr val="000000"/>
                          </a:solidFill>
                          <a:effectLst/>
                          <a:latin typeface="Calibri" panose="020F0502020204030204" pitchFamily="34" charset="0"/>
                        </a:rPr>
                        <a:t>11%</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extLst>
                  <a:ext uri="{0D108BD9-81ED-4DB2-BD59-A6C34878D82A}">
                    <a16:rowId xmlns:a16="http://schemas.microsoft.com/office/drawing/2014/main" val="4009874865"/>
                  </a:ext>
                </a:extLst>
              </a:tr>
              <a:tr h="190500">
                <a:tc>
                  <a:txBody>
                    <a:bodyPr/>
                    <a:lstStyle/>
                    <a:p>
                      <a:pPr algn="l" fontAlgn="b"/>
                      <a:r>
                        <a:rPr lang="en-US" sz="2100" b="0" i="0" u="none" strike="noStrike">
                          <a:solidFill>
                            <a:srgbClr val="000000"/>
                          </a:solidFill>
                          <a:effectLst/>
                          <a:latin typeface="Calibri" panose="020F0502020204030204" pitchFamily="34" charset="0"/>
                        </a:rPr>
                        <a:t>pcod multi survey, extra ll cv; pe1q3</a:t>
                      </a:r>
                    </a:p>
                  </a:txBody>
                  <a:tcPr marL="9525" marR="9525" marT="9525" marB="0" anchor="b">
                    <a:lnL>
                      <a:noFill/>
                    </a:lnL>
                    <a:lnR>
                      <a:noFill/>
                    </a:lnR>
                    <a:lnT>
                      <a:noFill/>
                    </a:lnT>
                    <a:lnB>
                      <a:noFill/>
                    </a:lnB>
                  </a:tcPr>
                </a:tc>
                <a:tc>
                  <a:txBody>
                    <a:bodyPr/>
                    <a:lstStyle/>
                    <a:p>
                      <a:pPr algn="ctr" fontAlgn="b"/>
                      <a:r>
                        <a:rPr lang="en-US" sz="2100" b="0" i="0" u="none" strike="noStrike">
                          <a:solidFill>
                            <a:srgbClr val="000000"/>
                          </a:solidFill>
                          <a:effectLst/>
                          <a:latin typeface="Calibri" panose="020F0502020204030204" pitchFamily="34" charset="0"/>
                        </a:rPr>
                        <a:t>28%</a:t>
                      </a:r>
                    </a:p>
                  </a:txBody>
                  <a:tcPr marL="9525" marR="9525" marT="9525" marB="0" anchor="b">
                    <a:lnL>
                      <a:noFill/>
                    </a:lnL>
                    <a:lnR>
                      <a:noFill/>
                    </a:lnR>
                    <a:lnT>
                      <a:noFill/>
                    </a:lnT>
                    <a:lnB>
                      <a:noFill/>
                    </a:lnB>
                  </a:tcPr>
                </a:tc>
                <a:tc>
                  <a:txBody>
                    <a:bodyPr/>
                    <a:lstStyle/>
                    <a:p>
                      <a:pPr algn="ctr" fontAlgn="b"/>
                      <a:r>
                        <a:rPr lang="en-US" sz="2100" b="0" i="0" u="none" strike="noStrike">
                          <a:solidFill>
                            <a:srgbClr val="000000"/>
                          </a:solidFill>
                          <a:effectLst/>
                          <a:latin typeface="Calibri" panose="020F0502020204030204" pitchFamily="34" charset="0"/>
                        </a:rPr>
                        <a:t>11%</a:t>
                      </a:r>
                    </a:p>
                  </a:txBody>
                  <a:tcPr marL="9525" marR="9525" marT="9525" marB="0" anchor="b">
                    <a:lnL>
                      <a:noFill/>
                    </a:lnL>
                    <a:lnR>
                      <a:noFill/>
                    </a:lnR>
                    <a:lnT>
                      <a:noFill/>
                    </a:lnT>
                    <a:lnB>
                      <a:noFill/>
                    </a:lnB>
                  </a:tcPr>
                </a:tc>
                <a:tc>
                  <a:txBody>
                    <a:bodyPr/>
                    <a:lstStyle/>
                    <a:p>
                      <a:pPr algn="ctr" fontAlgn="b"/>
                      <a:r>
                        <a:rPr lang="en-US" sz="2100" b="0" i="0" u="none" strike="noStrike">
                          <a:solidFill>
                            <a:srgbClr val="000000"/>
                          </a:solidFill>
                          <a:effectLst/>
                          <a:latin typeface="Calibri" panose="020F0502020204030204" pitchFamily="34" charset="0"/>
                        </a:rPr>
                        <a:t>63%</a:t>
                      </a:r>
                    </a:p>
                  </a:txBody>
                  <a:tcPr marL="9525" marR="9525" marT="9525" marB="0" anchor="b">
                    <a:lnL>
                      <a:noFill/>
                    </a:lnL>
                    <a:lnR>
                      <a:noFill/>
                    </a:lnR>
                    <a:lnT>
                      <a:noFill/>
                    </a:lnT>
                    <a:lnB>
                      <a:noFill/>
                    </a:lnB>
                  </a:tcPr>
                </a:tc>
                <a:tc>
                  <a:txBody>
                    <a:bodyPr/>
                    <a:lstStyle/>
                    <a:p>
                      <a:pPr algn="ctr" fontAlgn="b"/>
                      <a:r>
                        <a:rPr lang="en-US" sz="2100" b="0" i="0" u="none" strike="noStrike">
                          <a:solidFill>
                            <a:srgbClr val="000000"/>
                          </a:solidFill>
                          <a:effectLst/>
                          <a:latin typeface="Calibri" panose="020F0502020204030204" pitchFamily="34" charset="0"/>
                        </a:rPr>
                        <a:t>7%</a:t>
                      </a:r>
                    </a:p>
                  </a:txBody>
                  <a:tcPr marL="9525" marR="9525" marT="9525" marB="0" anchor="b">
                    <a:lnL>
                      <a:noFill/>
                    </a:lnL>
                    <a:lnR>
                      <a:noFill/>
                    </a:lnR>
                    <a:lnT>
                      <a:noFill/>
                    </a:lnT>
                    <a:lnB>
                      <a:noFill/>
                    </a:lnB>
                  </a:tcPr>
                </a:tc>
                <a:tc>
                  <a:txBody>
                    <a:bodyPr/>
                    <a:lstStyle/>
                    <a:p>
                      <a:pPr algn="ctr" fontAlgn="b"/>
                      <a:r>
                        <a:rPr lang="en-US" sz="2100" b="0" i="0" u="none" strike="noStrike">
                          <a:solidFill>
                            <a:srgbClr val="000000"/>
                          </a:solidFill>
                          <a:effectLst/>
                          <a:latin typeface="Calibri" panose="020F0502020204030204" pitchFamily="34" charset="0"/>
                        </a:rPr>
                        <a:t>10%</a:t>
                      </a:r>
                    </a:p>
                  </a:txBody>
                  <a:tcPr marL="9525" marR="9525" marT="9525" marB="0" anchor="b">
                    <a:lnL>
                      <a:noFill/>
                    </a:lnL>
                    <a:lnR>
                      <a:noFill/>
                    </a:lnR>
                    <a:lnT>
                      <a:noFill/>
                    </a:lnT>
                    <a:lnB>
                      <a:noFill/>
                    </a:lnB>
                  </a:tcPr>
                </a:tc>
                <a:tc>
                  <a:txBody>
                    <a:bodyPr/>
                    <a:lstStyle/>
                    <a:p>
                      <a:pPr algn="ctr" fontAlgn="b"/>
                      <a:r>
                        <a:rPr lang="en-US" sz="2100" b="0" i="0" u="none" strike="noStrike">
                          <a:solidFill>
                            <a:srgbClr val="000000"/>
                          </a:solidFill>
                          <a:effectLst/>
                          <a:latin typeface="Calibri" panose="020F0502020204030204" pitchFamily="34" charset="0"/>
                        </a:rPr>
                        <a:t>17%</a:t>
                      </a:r>
                    </a:p>
                  </a:txBody>
                  <a:tcPr marL="9525" marR="9525" marT="9525" marB="0" anchor="b">
                    <a:lnL>
                      <a:noFill/>
                    </a:lnL>
                    <a:lnR>
                      <a:noFill/>
                    </a:lnR>
                    <a:lnT>
                      <a:noFill/>
                    </a:lnT>
                    <a:lnB>
                      <a:noFill/>
                    </a:lnB>
                  </a:tcPr>
                </a:tc>
                <a:extLst>
                  <a:ext uri="{0D108BD9-81ED-4DB2-BD59-A6C34878D82A}">
                    <a16:rowId xmlns:a16="http://schemas.microsoft.com/office/drawing/2014/main" val="1360488926"/>
                  </a:ext>
                </a:extLst>
              </a:tr>
              <a:tr h="190500">
                <a:tc>
                  <a:txBody>
                    <a:bodyPr/>
                    <a:lstStyle/>
                    <a:p>
                      <a:pPr algn="l" fontAlgn="b"/>
                      <a:r>
                        <a:rPr lang="en-US" sz="2100" b="0" i="0" u="none" strike="noStrike">
                          <a:solidFill>
                            <a:srgbClr val="000000"/>
                          </a:solidFill>
                          <a:effectLst/>
                          <a:latin typeface="Calibri" panose="020F0502020204030204" pitchFamily="34" charset="0"/>
                        </a:rPr>
                        <a:t>pcod multi survey, extra twl cv; pe1q3</a:t>
                      </a:r>
                    </a:p>
                  </a:txBody>
                  <a:tcPr marL="9525" marR="9525" marT="9525" marB="0" anchor="b">
                    <a:lnL>
                      <a:noFill/>
                    </a:lnL>
                    <a:lnR>
                      <a:noFill/>
                    </a:lnR>
                    <a:lnT>
                      <a:noFill/>
                    </a:lnT>
                    <a:lnB>
                      <a:noFill/>
                    </a:lnB>
                  </a:tcPr>
                </a:tc>
                <a:tc>
                  <a:txBody>
                    <a:bodyPr/>
                    <a:lstStyle/>
                    <a:p>
                      <a:pPr algn="ctr" fontAlgn="b"/>
                      <a:r>
                        <a:rPr lang="en-US" sz="2100" b="0" i="0" u="none" strike="noStrike">
                          <a:solidFill>
                            <a:srgbClr val="000000"/>
                          </a:solidFill>
                          <a:effectLst/>
                          <a:latin typeface="Calibri" panose="020F0502020204030204" pitchFamily="34" charset="0"/>
                        </a:rPr>
                        <a:t>29%</a:t>
                      </a:r>
                    </a:p>
                  </a:txBody>
                  <a:tcPr marL="9525" marR="9525" marT="9525" marB="0" anchor="b">
                    <a:lnL>
                      <a:noFill/>
                    </a:lnL>
                    <a:lnR>
                      <a:noFill/>
                    </a:lnR>
                    <a:lnT>
                      <a:noFill/>
                    </a:lnT>
                    <a:lnB>
                      <a:noFill/>
                    </a:lnB>
                  </a:tcPr>
                </a:tc>
                <a:tc>
                  <a:txBody>
                    <a:bodyPr/>
                    <a:lstStyle/>
                    <a:p>
                      <a:pPr algn="ctr" fontAlgn="b"/>
                      <a:r>
                        <a:rPr lang="en-US" sz="2100" b="0" i="0" u="none" strike="noStrike">
                          <a:solidFill>
                            <a:srgbClr val="000000"/>
                          </a:solidFill>
                          <a:effectLst/>
                          <a:latin typeface="Calibri" panose="020F0502020204030204" pitchFamily="34" charset="0"/>
                        </a:rPr>
                        <a:t>21%</a:t>
                      </a:r>
                    </a:p>
                  </a:txBody>
                  <a:tcPr marL="9525" marR="9525" marT="9525" marB="0" anchor="b">
                    <a:lnL>
                      <a:noFill/>
                    </a:lnL>
                    <a:lnR>
                      <a:noFill/>
                    </a:lnR>
                    <a:lnT>
                      <a:noFill/>
                    </a:lnT>
                    <a:lnB>
                      <a:noFill/>
                    </a:lnB>
                  </a:tcPr>
                </a:tc>
                <a:tc>
                  <a:txBody>
                    <a:bodyPr/>
                    <a:lstStyle/>
                    <a:p>
                      <a:pPr algn="ctr" fontAlgn="b"/>
                      <a:r>
                        <a:rPr lang="en-US" sz="2100" b="0" i="0" u="none" strike="noStrike">
                          <a:solidFill>
                            <a:srgbClr val="000000"/>
                          </a:solidFill>
                          <a:effectLst/>
                          <a:latin typeface="Calibri" panose="020F0502020204030204" pitchFamily="34" charset="0"/>
                        </a:rPr>
                        <a:t>60%</a:t>
                      </a:r>
                    </a:p>
                  </a:txBody>
                  <a:tcPr marL="9525" marR="9525" marT="9525" marB="0" anchor="b">
                    <a:lnL>
                      <a:noFill/>
                    </a:lnL>
                    <a:lnR>
                      <a:noFill/>
                    </a:lnR>
                    <a:lnT>
                      <a:noFill/>
                    </a:lnT>
                    <a:lnB>
                      <a:noFill/>
                    </a:lnB>
                  </a:tcPr>
                </a:tc>
                <a:tc>
                  <a:txBody>
                    <a:bodyPr/>
                    <a:lstStyle/>
                    <a:p>
                      <a:pPr algn="ctr" fontAlgn="b"/>
                      <a:r>
                        <a:rPr lang="en-US" sz="2100" b="0" i="0" u="none" strike="noStrike">
                          <a:solidFill>
                            <a:srgbClr val="000000"/>
                          </a:solidFill>
                          <a:effectLst/>
                          <a:latin typeface="Calibri" panose="020F0502020204030204" pitchFamily="34" charset="0"/>
                        </a:rPr>
                        <a:t>15%</a:t>
                      </a:r>
                    </a:p>
                  </a:txBody>
                  <a:tcPr marL="9525" marR="9525" marT="9525" marB="0" anchor="b">
                    <a:lnL>
                      <a:noFill/>
                    </a:lnL>
                    <a:lnR>
                      <a:noFill/>
                    </a:lnR>
                    <a:lnT>
                      <a:noFill/>
                    </a:lnT>
                    <a:lnB>
                      <a:noFill/>
                    </a:lnB>
                  </a:tcPr>
                </a:tc>
                <a:tc>
                  <a:txBody>
                    <a:bodyPr/>
                    <a:lstStyle/>
                    <a:p>
                      <a:pPr algn="ctr" fontAlgn="b"/>
                      <a:r>
                        <a:rPr lang="en-US" sz="2100" b="0" i="0" u="none" strike="noStrike">
                          <a:solidFill>
                            <a:srgbClr val="000000"/>
                          </a:solidFill>
                          <a:effectLst/>
                          <a:latin typeface="Calibri" panose="020F0502020204030204" pitchFamily="34" charset="0"/>
                        </a:rPr>
                        <a:t>11%</a:t>
                      </a:r>
                    </a:p>
                  </a:txBody>
                  <a:tcPr marL="9525" marR="9525" marT="9525" marB="0" anchor="b">
                    <a:lnL>
                      <a:noFill/>
                    </a:lnL>
                    <a:lnR>
                      <a:noFill/>
                    </a:lnR>
                    <a:lnT>
                      <a:noFill/>
                    </a:lnT>
                    <a:lnB>
                      <a:noFill/>
                    </a:lnB>
                  </a:tcPr>
                </a:tc>
                <a:tc>
                  <a:txBody>
                    <a:bodyPr/>
                    <a:lstStyle/>
                    <a:p>
                      <a:pPr algn="ctr" fontAlgn="b"/>
                      <a:r>
                        <a:rPr lang="en-US" sz="2100" b="0" i="0" u="none" strike="noStrike">
                          <a:solidFill>
                            <a:srgbClr val="000000"/>
                          </a:solidFill>
                          <a:effectLst/>
                          <a:latin typeface="Calibri" panose="020F0502020204030204" pitchFamily="34" charset="0"/>
                        </a:rPr>
                        <a:t>26%</a:t>
                      </a:r>
                    </a:p>
                  </a:txBody>
                  <a:tcPr marL="9525" marR="9525" marT="9525" marB="0" anchor="b">
                    <a:lnL>
                      <a:noFill/>
                    </a:lnL>
                    <a:lnR>
                      <a:noFill/>
                    </a:lnR>
                    <a:lnT>
                      <a:noFill/>
                    </a:lnT>
                    <a:lnB>
                      <a:noFill/>
                    </a:lnB>
                  </a:tcPr>
                </a:tc>
                <a:extLst>
                  <a:ext uri="{0D108BD9-81ED-4DB2-BD59-A6C34878D82A}">
                    <a16:rowId xmlns:a16="http://schemas.microsoft.com/office/drawing/2014/main" val="3116156423"/>
                  </a:ext>
                </a:extLst>
              </a:tr>
              <a:tr h="190500">
                <a:tc>
                  <a:txBody>
                    <a:bodyPr/>
                    <a:lstStyle/>
                    <a:p>
                      <a:pPr algn="l" fontAlgn="b"/>
                      <a:r>
                        <a:rPr lang="en-US" sz="2100" b="0" i="0" u="none" strike="noStrike">
                          <a:solidFill>
                            <a:srgbClr val="000000"/>
                          </a:solidFill>
                          <a:effectLst/>
                          <a:latin typeface="Calibri" panose="020F0502020204030204" pitchFamily="34" charset="0"/>
                        </a:rPr>
                        <a:t>pcod multi survey, extra twl &amp; ll cv; pe1q3</a:t>
                      </a:r>
                    </a:p>
                  </a:txBody>
                  <a:tcPr marL="9525" marR="9525" marT="9525" marB="0" anchor="b">
                    <a:lnL>
                      <a:noFill/>
                    </a:lnL>
                    <a:lnR>
                      <a:noFill/>
                    </a:lnR>
                    <a:lnT>
                      <a:noFill/>
                    </a:lnT>
                    <a:lnB>
                      <a:noFill/>
                    </a:lnB>
                  </a:tcPr>
                </a:tc>
                <a:tc>
                  <a:txBody>
                    <a:bodyPr/>
                    <a:lstStyle/>
                    <a:p>
                      <a:pPr algn="ctr" fontAlgn="b"/>
                      <a:r>
                        <a:rPr lang="en-US" sz="2100" b="0" i="0" u="none" strike="noStrike">
                          <a:solidFill>
                            <a:srgbClr val="000000"/>
                          </a:solidFill>
                          <a:effectLst/>
                          <a:latin typeface="Calibri" panose="020F0502020204030204" pitchFamily="34" charset="0"/>
                        </a:rPr>
                        <a:t>29%</a:t>
                      </a:r>
                    </a:p>
                  </a:txBody>
                  <a:tcPr marL="9525" marR="9525" marT="9525" marB="0" anchor="b">
                    <a:lnL>
                      <a:noFill/>
                    </a:lnL>
                    <a:lnR>
                      <a:noFill/>
                    </a:lnR>
                    <a:lnT>
                      <a:noFill/>
                    </a:lnT>
                    <a:lnB>
                      <a:noFill/>
                    </a:lnB>
                  </a:tcPr>
                </a:tc>
                <a:tc>
                  <a:txBody>
                    <a:bodyPr/>
                    <a:lstStyle/>
                    <a:p>
                      <a:pPr algn="ctr" fontAlgn="b"/>
                      <a:r>
                        <a:rPr lang="en-US" sz="2100" b="0" i="0" u="none" strike="noStrike">
                          <a:solidFill>
                            <a:srgbClr val="000000"/>
                          </a:solidFill>
                          <a:effectLst/>
                          <a:latin typeface="Calibri" panose="020F0502020204030204" pitchFamily="34" charset="0"/>
                        </a:rPr>
                        <a:t>15%</a:t>
                      </a:r>
                    </a:p>
                  </a:txBody>
                  <a:tcPr marL="9525" marR="9525" marT="9525" marB="0" anchor="b">
                    <a:lnL>
                      <a:noFill/>
                    </a:lnL>
                    <a:lnR>
                      <a:noFill/>
                    </a:lnR>
                    <a:lnT>
                      <a:noFill/>
                    </a:lnT>
                    <a:lnB>
                      <a:noFill/>
                    </a:lnB>
                  </a:tcPr>
                </a:tc>
                <a:tc>
                  <a:txBody>
                    <a:bodyPr/>
                    <a:lstStyle/>
                    <a:p>
                      <a:pPr algn="ctr" fontAlgn="b"/>
                      <a:r>
                        <a:rPr lang="en-US" sz="2100" b="0" i="0" u="none" strike="noStrike">
                          <a:solidFill>
                            <a:srgbClr val="000000"/>
                          </a:solidFill>
                          <a:effectLst/>
                          <a:latin typeface="Calibri" panose="020F0502020204030204" pitchFamily="34" charset="0"/>
                        </a:rPr>
                        <a:t>60%</a:t>
                      </a:r>
                    </a:p>
                  </a:txBody>
                  <a:tcPr marL="9525" marR="9525" marT="9525" marB="0" anchor="b">
                    <a:lnL>
                      <a:noFill/>
                    </a:lnL>
                    <a:lnR>
                      <a:noFill/>
                    </a:lnR>
                    <a:lnT>
                      <a:noFill/>
                    </a:lnT>
                    <a:lnB>
                      <a:noFill/>
                    </a:lnB>
                  </a:tcPr>
                </a:tc>
                <a:tc>
                  <a:txBody>
                    <a:bodyPr/>
                    <a:lstStyle/>
                    <a:p>
                      <a:pPr algn="ctr" fontAlgn="b"/>
                      <a:r>
                        <a:rPr lang="en-US" sz="2100" b="0" i="0" u="none" strike="noStrike">
                          <a:solidFill>
                            <a:srgbClr val="000000"/>
                          </a:solidFill>
                          <a:effectLst/>
                          <a:latin typeface="Calibri" panose="020F0502020204030204" pitchFamily="34" charset="0"/>
                        </a:rPr>
                        <a:t>11%</a:t>
                      </a:r>
                    </a:p>
                  </a:txBody>
                  <a:tcPr marL="9525" marR="9525" marT="9525" marB="0" anchor="b">
                    <a:lnL>
                      <a:noFill/>
                    </a:lnL>
                    <a:lnR>
                      <a:noFill/>
                    </a:lnR>
                    <a:lnT>
                      <a:noFill/>
                    </a:lnT>
                    <a:lnB>
                      <a:noFill/>
                    </a:lnB>
                  </a:tcPr>
                </a:tc>
                <a:tc>
                  <a:txBody>
                    <a:bodyPr/>
                    <a:lstStyle/>
                    <a:p>
                      <a:pPr algn="ctr" fontAlgn="b"/>
                      <a:r>
                        <a:rPr lang="en-US" sz="2100" b="0" i="0" u="none" strike="noStrike">
                          <a:solidFill>
                            <a:srgbClr val="000000"/>
                          </a:solidFill>
                          <a:effectLst/>
                          <a:latin typeface="Calibri" panose="020F0502020204030204" pitchFamily="34" charset="0"/>
                        </a:rPr>
                        <a:t>11%</a:t>
                      </a:r>
                    </a:p>
                  </a:txBody>
                  <a:tcPr marL="9525" marR="9525" marT="9525" marB="0" anchor="b">
                    <a:lnL>
                      <a:noFill/>
                    </a:lnL>
                    <a:lnR>
                      <a:noFill/>
                    </a:lnR>
                    <a:lnT>
                      <a:noFill/>
                    </a:lnT>
                    <a:lnB>
                      <a:noFill/>
                    </a:lnB>
                  </a:tcPr>
                </a:tc>
                <a:tc>
                  <a:txBody>
                    <a:bodyPr/>
                    <a:lstStyle/>
                    <a:p>
                      <a:pPr algn="ctr" fontAlgn="b"/>
                      <a:r>
                        <a:rPr lang="en-US" sz="2100" b="0" i="0" u="none" strike="noStrike">
                          <a:solidFill>
                            <a:srgbClr val="000000"/>
                          </a:solidFill>
                          <a:effectLst/>
                          <a:latin typeface="Calibri" panose="020F0502020204030204" pitchFamily="34" charset="0"/>
                        </a:rPr>
                        <a:t>23%</a:t>
                      </a:r>
                    </a:p>
                  </a:txBody>
                  <a:tcPr marL="9525" marR="9525" marT="9525" marB="0" anchor="b">
                    <a:lnL>
                      <a:noFill/>
                    </a:lnL>
                    <a:lnR>
                      <a:noFill/>
                    </a:lnR>
                    <a:lnT>
                      <a:noFill/>
                    </a:lnT>
                    <a:lnB>
                      <a:noFill/>
                    </a:lnB>
                  </a:tcPr>
                </a:tc>
                <a:extLst>
                  <a:ext uri="{0D108BD9-81ED-4DB2-BD59-A6C34878D82A}">
                    <a16:rowId xmlns:a16="http://schemas.microsoft.com/office/drawing/2014/main" val="1764689278"/>
                  </a:ext>
                </a:extLst>
              </a:tr>
              <a:tr h="190500">
                <a:tc>
                  <a:txBody>
                    <a:bodyPr/>
                    <a:lstStyle/>
                    <a:p>
                      <a:pPr algn="l" fontAlgn="b"/>
                      <a:r>
                        <a:rPr lang="en-US" sz="2100" b="0" i="0" u="none" strike="noStrike">
                          <a:solidFill>
                            <a:srgbClr val="000000"/>
                          </a:solidFill>
                          <a:effectLst/>
                          <a:latin typeface="Calibri" panose="020F0502020204030204" pitchFamily="34" charset="0"/>
                        </a:rPr>
                        <a:t>pcod multi survey, extra ll cv; pe3q3</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ctr" fontAlgn="b"/>
                      <a:r>
                        <a:rPr lang="en-US" sz="2100" b="0" i="0" u="none" strike="noStrike">
                          <a:solidFill>
                            <a:srgbClr val="000000"/>
                          </a:solidFill>
                          <a:effectLst/>
                          <a:latin typeface="Calibri" panose="020F0502020204030204" pitchFamily="34" charset="0"/>
                        </a:rPr>
                        <a:t>27%</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ctr" fontAlgn="b"/>
                      <a:r>
                        <a:rPr lang="en-US" sz="2100" b="0" i="0" u="none" strike="noStrike">
                          <a:solidFill>
                            <a:srgbClr val="000000"/>
                          </a:solidFill>
                          <a:effectLst/>
                          <a:latin typeface="Calibri" panose="020F0502020204030204" pitchFamily="34" charset="0"/>
                        </a:rPr>
                        <a:t>11%</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ctr" fontAlgn="b"/>
                      <a:r>
                        <a:rPr lang="en-US" sz="2100" b="0" i="0" u="none" strike="noStrike">
                          <a:solidFill>
                            <a:srgbClr val="000000"/>
                          </a:solidFill>
                          <a:effectLst/>
                          <a:latin typeface="Calibri" panose="020F0502020204030204" pitchFamily="34" charset="0"/>
                        </a:rPr>
                        <a:t>63%</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ctr" fontAlgn="b"/>
                      <a:r>
                        <a:rPr lang="en-US" sz="2100" b="0" i="0" u="none" strike="noStrike">
                          <a:solidFill>
                            <a:srgbClr val="000000"/>
                          </a:solidFill>
                          <a:effectLst/>
                          <a:latin typeface="Calibri" panose="020F0502020204030204" pitchFamily="34" charset="0"/>
                        </a:rPr>
                        <a:t>7%</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ctr" fontAlgn="b"/>
                      <a:r>
                        <a:rPr lang="en-US" sz="2100" b="0" i="0" u="none" strike="noStrike">
                          <a:solidFill>
                            <a:srgbClr val="000000"/>
                          </a:solidFill>
                          <a:effectLst/>
                          <a:latin typeface="Calibri" panose="020F0502020204030204" pitchFamily="34" charset="0"/>
                        </a:rPr>
                        <a:t>10%</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ctr" fontAlgn="b"/>
                      <a:r>
                        <a:rPr lang="en-US" sz="2100" b="0" i="0" u="none" strike="noStrike" dirty="0">
                          <a:solidFill>
                            <a:srgbClr val="000000"/>
                          </a:solidFill>
                          <a:effectLst/>
                          <a:latin typeface="Calibri" panose="020F0502020204030204" pitchFamily="34" charset="0"/>
                        </a:rPr>
                        <a:t>19%</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94749780"/>
                  </a:ext>
                </a:extLst>
              </a:tr>
            </a:tbl>
          </a:graphicData>
        </a:graphic>
      </p:graphicFrame>
    </p:spTree>
    <p:extLst>
      <p:ext uri="{BB962C8B-B14F-4D97-AF65-F5344CB8AC3E}">
        <p14:creationId xmlns:p14="http://schemas.microsoft.com/office/powerpoint/2010/main" val="56529186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Apportionment investigation: </a:t>
            </a:r>
            <a:r>
              <a:rPr lang="en-US" dirty="0" smtClean="0"/>
              <a:t>Discussion</a:t>
            </a:r>
            <a:endParaRPr lang="en-US" dirty="0"/>
          </a:p>
        </p:txBody>
      </p:sp>
      <p:sp>
        <p:nvSpPr>
          <p:cNvPr id="5" name="Content Placeholder 4"/>
          <p:cNvSpPr>
            <a:spLocks noGrp="1"/>
          </p:cNvSpPr>
          <p:nvPr>
            <p:ph idx="1"/>
          </p:nvPr>
        </p:nvSpPr>
        <p:spPr>
          <a:xfrm>
            <a:off x="838200" y="1578490"/>
            <a:ext cx="10515600" cy="4686386"/>
          </a:xfrm>
        </p:spPr>
        <p:txBody>
          <a:bodyPr>
            <a:normAutofit/>
          </a:bodyPr>
          <a:lstStyle/>
          <a:p>
            <a:r>
              <a:rPr lang="en-US" b="1" dirty="0" smtClean="0">
                <a:solidFill>
                  <a:schemeClr val="accent6">
                    <a:lumMod val="75000"/>
                  </a:schemeClr>
                </a:solidFill>
              </a:rPr>
              <a:t>Recommendation</a:t>
            </a:r>
            <a:r>
              <a:rPr lang="en-US" dirty="0" smtClean="0"/>
              <a:t>: </a:t>
            </a:r>
            <a:r>
              <a:rPr lang="en-US" dirty="0" smtClean="0"/>
              <a:t>wait to use REMA until:</a:t>
            </a:r>
            <a:endParaRPr lang="en-US" dirty="0" smtClean="0"/>
          </a:p>
          <a:p>
            <a:pPr lvl="1"/>
            <a:r>
              <a:rPr lang="en-US" dirty="0" smtClean="0"/>
              <a:t>Environmental link option developed in REMA – we hypothesize that the variability in apportionment that increases with the incorporation of the LLS may be reduced when environmental link used</a:t>
            </a:r>
            <a:endParaRPr lang="en-US" dirty="0" smtClean="0"/>
          </a:p>
          <a:p>
            <a:pPr lvl="1"/>
            <a:r>
              <a:rPr lang="en-US" dirty="0" smtClean="0"/>
              <a:t>Environmental link developed at sub-region scale</a:t>
            </a:r>
          </a:p>
          <a:p>
            <a:pPr lvl="2"/>
            <a:r>
              <a:rPr lang="en-US" dirty="0"/>
              <a:t>Working on environmental index, will be looking towards region indices to potentially be used in apportionment</a:t>
            </a:r>
          </a:p>
          <a:p>
            <a:pPr lvl="2"/>
            <a:r>
              <a:rPr lang="en-US" dirty="0"/>
              <a:t>Survey timing is slightly different in each region, whether/if this results in different environmental conditions by region remains to be </a:t>
            </a:r>
            <a:r>
              <a:rPr lang="en-US" dirty="0" smtClean="0"/>
              <a:t>seen</a:t>
            </a:r>
            <a:endParaRPr lang="en-US" dirty="0"/>
          </a:p>
        </p:txBody>
      </p:sp>
    </p:spTree>
    <p:extLst>
      <p:ext uri="{BB962C8B-B14F-4D97-AF65-F5344CB8AC3E}">
        <p14:creationId xmlns:p14="http://schemas.microsoft.com/office/powerpoint/2010/main" val="145556609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Apportionment investigation</a:t>
            </a:r>
            <a:endParaRPr lang="en-US" dirty="0"/>
          </a:p>
        </p:txBody>
      </p:sp>
      <p:sp>
        <p:nvSpPr>
          <p:cNvPr id="5" name="Content Placeholder 4"/>
          <p:cNvSpPr>
            <a:spLocks noGrp="1"/>
          </p:cNvSpPr>
          <p:nvPr>
            <p:ph idx="1"/>
          </p:nvPr>
        </p:nvSpPr>
        <p:spPr/>
        <p:txBody>
          <a:bodyPr>
            <a:normAutofit/>
          </a:bodyPr>
          <a:lstStyle/>
          <a:p>
            <a:pPr marL="0" indent="0">
              <a:buNone/>
            </a:pPr>
            <a:r>
              <a:rPr lang="en-US" i="1" dirty="0">
                <a:solidFill>
                  <a:schemeClr val="bg1">
                    <a:lumMod val="75000"/>
                  </a:schemeClr>
                </a:solidFill>
              </a:rPr>
              <a:t>The SSC reiterates its encouragement for the authors to consider whether information from the </a:t>
            </a:r>
            <a:r>
              <a:rPr lang="en-US" b="1" i="1" dirty="0"/>
              <a:t>IPHC setline survey </a:t>
            </a:r>
            <a:r>
              <a:rPr lang="en-US" i="1" dirty="0">
                <a:solidFill>
                  <a:schemeClr val="bg1">
                    <a:lumMod val="75000"/>
                  </a:schemeClr>
                </a:solidFill>
              </a:rPr>
              <a:t>and NMFS longline survey, alongside the NMFS bottom trawl survey, may provide a superior basis for apportionment recommendations, perhaps through the use of an integrated spatiotemporal model or a multi-survey random effects model</a:t>
            </a:r>
            <a:r>
              <a:rPr lang="en-US" i="1" dirty="0" smtClean="0">
                <a:solidFill>
                  <a:schemeClr val="bg1">
                    <a:lumMod val="75000"/>
                  </a:schemeClr>
                </a:solidFill>
              </a:rPr>
              <a:t>.</a:t>
            </a:r>
            <a:r>
              <a:rPr lang="en-US" dirty="0"/>
              <a:t/>
            </a:r>
            <a:br>
              <a:rPr lang="en-US" dirty="0"/>
            </a:br>
            <a:endParaRPr lang="en-US" dirty="0" smtClean="0"/>
          </a:p>
        </p:txBody>
      </p:sp>
    </p:spTree>
    <p:extLst>
      <p:ext uri="{BB962C8B-B14F-4D97-AF65-F5344CB8AC3E}">
        <p14:creationId xmlns:p14="http://schemas.microsoft.com/office/powerpoint/2010/main" val="204483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Input data file changes</a:t>
            </a:r>
            <a:endParaRPr lang="en-US" dirty="0"/>
          </a:p>
        </p:txBody>
      </p:sp>
      <p:sp>
        <p:nvSpPr>
          <p:cNvPr id="5" name="Content Placeholder 4"/>
          <p:cNvSpPr>
            <a:spLocks noGrp="1"/>
          </p:cNvSpPr>
          <p:nvPr>
            <p:ph idx="1"/>
          </p:nvPr>
        </p:nvSpPr>
        <p:spPr>
          <a:xfrm>
            <a:off x="838200" y="1825625"/>
            <a:ext cx="5000625" cy="4351338"/>
          </a:xfrm>
        </p:spPr>
        <p:txBody>
          <a:bodyPr>
            <a:normAutofit/>
          </a:bodyPr>
          <a:lstStyle/>
          <a:p>
            <a:r>
              <a:rPr lang="en-US" dirty="0"/>
              <a:t>7</a:t>
            </a:r>
            <a:r>
              <a:rPr lang="en-US" dirty="0" smtClean="0"/>
              <a:t> changes recommended: denoted as </a:t>
            </a:r>
            <a:r>
              <a:rPr lang="en-US" b="1" u="sng" dirty="0" smtClean="0">
                <a:solidFill>
                  <a:schemeClr val="accent1">
                    <a:lumMod val="75000"/>
                  </a:schemeClr>
                </a:solidFill>
              </a:rPr>
              <a:t>2019.1c.#</a:t>
            </a:r>
          </a:p>
          <a:p>
            <a:r>
              <a:rPr lang="en-US" dirty="0" smtClean="0"/>
              <a:t>All added 1 at a time to model 2019.1b to evaluate sensitivity of model to each change </a:t>
            </a:r>
            <a:r>
              <a:rPr lang="en-US" dirty="0" smtClean="0"/>
              <a:t>individually</a:t>
            </a:r>
          </a:p>
          <a:p>
            <a:r>
              <a:rPr lang="en-US" dirty="0" smtClean="0"/>
              <a:t>BLUF: no substantial changes to trend, but will end up with shift in SSB</a:t>
            </a:r>
            <a:endParaRPr lang="en-US" dirty="0" smtClean="0"/>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48388" y="1311437"/>
            <a:ext cx="5943612" cy="4572009"/>
          </a:xfrm>
          <a:prstGeom prst="rect">
            <a:avLst/>
          </a:prstGeom>
        </p:spPr>
      </p:pic>
    </p:spTree>
    <p:extLst>
      <p:ext uri="{BB962C8B-B14F-4D97-AF65-F5344CB8AC3E}">
        <p14:creationId xmlns:p14="http://schemas.microsoft.com/office/powerpoint/2010/main" val="86667316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Apportionment investigation: </a:t>
            </a:r>
            <a:r>
              <a:rPr lang="en-US" dirty="0" smtClean="0"/>
              <a:t>Discussion</a:t>
            </a:r>
            <a:endParaRPr lang="en-US" dirty="0"/>
          </a:p>
        </p:txBody>
      </p:sp>
      <p:sp>
        <p:nvSpPr>
          <p:cNvPr id="5" name="Content Placeholder 4"/>
          <p:cNvSpPr>
            <a:spLocks noGrp="1"/>
          </p:cNvSpPr>
          <p:nvPr>
            <p:ph idx="1"/>
          </p:nvPr>
        </p:nvSpPr>
        <p:spPr>
          <a:xfrm>
            <a:off x="838200" y="1578490"/>
            <a:ext cx="10515600" cy="5135348"/>
          </a:xfrm>
        </p:spPr>
        <p:txBody>
          <a:bodyPr>
            <a:normAutofit lnSpcReduction="10000"/>
          </a:bodyPr>
          <a:lstStyle/>
          <a:p>
            <a:r>
              <a:rPr lang="en-US" dirty="0" smtClean="0"/>
              <a:t>Other indices: IPHC FISS</a:t>
            </a:r>
          </a:p>
          <a:p>
            <a:pPr lvl="1"/>
            <a:r>
              <a:rPr lang="en-US" dirty="0" smtClean="0"/>
              <a:t>Has always been a promising additional index for </a:t>
            </a:r>
            <a:r>
              <a:rPr lang="en-US" dirty="0" smtClean="0"/>
              <a:t>apportionment (and assessment), </a:t>
            </a:r>
            <a:r>
              <a:rPr lang="en-US" dirty="0" smtClean="0"/>
              <a:t>but, recent developments have made implementation questionable for Pacific cod</a:t>
            </a:r>
          </a:p>
          <a:p>
            <a:pPr lvl="1"/>
            <a:endParaRPr lang="en-US" dirty="0"/>
          </a:p>
          <a:p>
            <a:pPr lvl="1"/>
            <a:endParaRPr lang="en-US" dirty="0" smtClean="0"/>
          </a:p>
          <a:p>
            <a:pPr lvl="1"/>
            <a:endParaRPr lang="en-US" dirty="0"/>
          </a:p>
          <a:p>
            <a:pPr lvl="1"/>
            <a:endParaRPr lang="en-US" dirty="0" smtClean="0"/>
          </a:p>
          <a:p>
            <a:pPr lvl="1"/>
            <a:endParaRPr lang="en-US" dirty="0"/>
          </a:p>
          <a:p>
            <a:pPr lvl="1"/>
            <a:endParaRPr lang="en-US" dirty="0" smtClean="0"/>
          </a:p>
          <a:p>
            <a:pPr lvl="1"/>
            <a:endParaRPr lang="en-US" dirty="0"/>
          </a:p>
          <a:p>
            <a:pPr lvl="1"/>
            <a:endParaRPr lang="en-US" dirty="0" smtClean="0"/>
          </a:p>
          <a:p>
            <a:pPr lvl="1"/>
            <a:r>
              <a:rPr lang="en-US" dirty="0" smtClean="0"/>
              <a:t>Recommend: not consider FISS as viable alternative index for Pacific cod until stations randomly subsampled or full FISS design is implemented</a:t>
            </a:r>
          </a:p>
        </p:txBody>
      </p:sp>
      <p:pic>
        <p:nvPicPr>
          <p:cNvPr id="2" name="Picture 1"/>
          <p:cNvPicPr>
            <a:picLocks noChangeAspect="1"/>
          </p:cNvPicPr>
          <p:nvPr/>
        </p:nvPicPr>
        <p:blipFill>
          <a:blip r:embed="rId2"/>
          <a:stretch>
            <a:fillRect/>
          </a:stretch>
        </p:blipFill>
        <p:spPr>
          <a:xfrm>
            <a:off x="292961" y="2904053"/>
            <a:ext cx="3769182" cy="2662883"/>
          </a:xfrm>
          <a:prstGeom prst="rect">
            <a:avLst/>
          </a:prstGeom>
        </p:spPr>
      </p:pic>
      <p:pic>
        <p:nvPicPr>
          <p:cNvPr id="3" name="Picture 2"/>
          <p:cNvPicPr>
            <a:picLocks noChangeAspect="1"/>
          </p:cNvPicPr>
          <p:nvPr/>
        </p:nvPicPr>
        <p:blipFill>
          <a:blip r:embed="rId3"/>
          <a:stretch>
            <a:fillRect/>
          </a:stretch>
        </p:blipFill>
        <p:spPr>
          <a:xfrm>
            <a:off x="4163174" y="2904053"/>
            <a:ext cx="3713250" cy="2680479"/>
          </a:xfrm>
          <a:prstGeom prst="rect">
            <a:avLst/>
          </a:prstGeom>
        </p:spPr>
      </p:pic>
      <p:pic>
        <p:nvPicPr>
          <p:cNvPr id="6" name="Picture 5"/>
          <p:cNvPicPr>
            <a:picLocks noChangeAspect="1"/>
          </p:cNvPicPr>
          <p:nvPr/>
        </p:nvPicPr>
        <p:blipFill>
          <a:blip r:embed="rId4"/>
          <a:stretch>
            <a:fillRect/>
          </a:stretch>
        </p:blipFill>
        <p:spPr>
          <a:xfrm>
            <a:off x="8105667" y="2904053"/>
            <a:ext cx="3849292" cy="2680479"/>
          </a:xfrm>
          <a:prstGeom prst="rect">
            <a:avLst/>
          </a:prstGeom>
        </p:spPr>
      </p:pic>
      <p:sp>
        <p:nvSpPr>
          <p:cNvPr id="7" name="Right Arrow 6"/>
          <p:cNvSpPr/>
          <p:nvPr/>
        </p:nvSpPr>
        <p:spPr>
          <a:xfrm>
            <a:off x="3828007" y="4069550"/>
            <a:ext cx="630195" cy="442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ight Arrow 7"/>
          <p:cNvSpPr/>
          <p:nvPr/>
        </p:nvSpPr>
        <p:spPr>
          <a:xfrm>
            <a:off x="7675948" y="4069550"/>
            <a:ext cx="630195" cy="442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1758494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Apportionment investigation</a:t>
            </a:r>
            <a:endParaRPr lang="en-US" dirty="0"/>
          </a:p>
        </p:txBody>
      </p:sp>
      <p:sp>
        <p:nvSpPr>
          <p:cNvPr id="5" name="Content Placeholder 4"/>
          <p:cNvSpPr>
            <a:spLocks noGrp="1"/>
          </p:cNvSpPr>
          <p:nvPr>
            <p:ph idx="1"/>
          </p:nvPr>
        </p:nvSpPr>
        <p:spPr/>
        <p:txBody>
          <a:bodyPr>
            <a:normAutofit/>
          </a:bodyPr>
          <a:lstStyle/>
          <a:p>
            <a:pPr marL="0" indent="0">
              <a:buNone/>
            </a:pPr>
            <a:r>
              <a:rPr lang="en-US" i="1" dirty="0">
                <a:solidFill>
                  <a:schemeClr val="bg1">
                    <a:lumMod val="75000"/>
                  </a:schemeClr>
                </a:solidFill>
              </a:rPr>
              <a:t>The SSC reiterates its encouragement for the authors to consider whether information from the IPHC setline survey and NMFS longline survey, alongside the NMFS bottom trawl survey, may provide a superior basis for apportionment recommendations, perhaps through the use of an </a:t>
            </a:r>
            <a:r>
              <a:rPr lang="en-US" b="1" i="1" dirty="0"/>
              <a:t>integrated spatiotemporal model </a:t>
            </a:r>
            <a:r>
              <a:rPr lang="en-US" i="1" dirty="0">
                <a:solidFill>
                  <a:schemeClr val="bg1">
                    <a:lumMod val="75000"/>
                  </a:schemeClr>
                </a:solidFill>
              </a:rPr>
              <a:t>or a multi-survey random effects model</a:t>
            </a:r>
            <a:r>
              <a:rPr lang="en-US" i="1" dirty="0" smtClean="0">
                <a:solidFill>
                  <a:schemeClr val="bg1">
                    <a:lumMod val="75000"/>
                  </a:schemeClr>
                </a:solidFill>
              </a:rPr>
              <a:t>.</a:t>
            </a:r>
          </a:p>
          <a:p>
            <a:r>
              <a:rPr lang="en-US" dirty="0" smtClean="0"/>
              <a:t>Will continue to monitor progress in using VAST for apportionment and multi-survey integration</a:t>
            </a:r>
            <a:r>
              <a:rPr lang="en-US" dirty="0"/>
              <a:t/>
            </a:r>
            <a:br>
              <a:rPr lang="en-US" dirty="0"/>
            </a:br>
            <a:endParaRPr lang="en-US" dirty="0" smtClean="0"/>
          </a:p>
        </p:txBody>
      </p:sp>
    </p:spTree>
    <p:extLst>
      <p:ext uri="{BB962C8B-B14F-4D97-AF65-F5344CB8AC3E}">
        <p14:creationId xmlns:p14="http://schemas.microsoft.com/office/powerpoint/2010/main" val="139814453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Trawl and longline survey selectivity</a:t>
            </a:r>
            <a:endParaRPr lang="en-US" dirty="0"/>
          </a:p>
        </p:txBody>
      </p:sp>
      <p:sp>
        <p:nvSpPr>
          <p:cNvPr id="5" name="Content Placeholder 4"/>
          <p:cNvSpPr>
            <a:spLocks noGrp="1"/>
          </p:cNvSpPr>
          <p:nvPr>
            <p:ph idx="1"/>
          </p:nvPr>
        </p:nvSpPr>
        <p:spPr/>
        <p:txBody>
          <a:bodyPr>
            <a:normAutofit fontScale="92500" lnSpcReduction="10000"/>
          </a:bodyPr>
          <a:lstStyle/>
          <a:p>
            <a:pPr marL="0" indent="0">
              <a:buNone/>
            </a:pPr>
            <a:r>
              <a:rPr lang="en-US" i="1" dirty="0"/>
              <a:t>Estimated selectivity for both the bottom trawl survey and the longline survey showed patterns that seemed very unusual. For the bottom trawl survey, which modeled time-varying selectivity blocks, there was a shift from a strongly dome-shaped selectivity in the 1990-1995 time block to asymptotic selectivity in subsequent time blocks. The assessment did not provide a rationale for how a standardized survey could show such extreme changes in selectivity. For the longline survey, a strongly dome-shaped selectivity pattern was estimated for Pacific cod, in contrast to sablefish selectivity, which is estimated to be asymptotic for this survey in the sablefish assessment. In theory, the longline survey’s depth range would have selectivity issues for smaller fish at shallower depths, not larger deeper fish. Again, there is no explanation in the assessment as to why this selectivity pattern should be considered a reasonable result.</a:t>
            </a:r>
            <a:endParaRPr lang="en-US" i="1" dirty="0" smtClean="0"/>
          </a:p>
        </p:txBody>
      </p:sp>
    </p:spTree>
    <p:extLst>
      <p:ext uri="{BB962C8B-B14F-4D97-AF65-F5344CB8AC3E}">
        <p14:creationId xmlns:p14="http://schemas.microsoft.com/office/powerpoint/2010/main" val="167819147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Trawl </a:t>
            </a:r>
            <a:r>
              <a:rPr lang="en-US" dirty="0" smtClean="0"/>
              <a:t>survey </a:t>
            </a:r>
            <a:r>
              <a:rPr lang="en-US" dirty="0"/>
              <a:t>selectivity</a:t>
            </a:r>
            <a:endParaRPr lang="en-US" dirty="0"/>
          </a:p>
        </p:txBody>
      </p:sp>
      <p:sp>
        <p:nvSpPr>
          <p:cNvPr id="5" name="Content Placeholder 4"/>
          <p:cNvSpPr>
            <a:spLocks noGrp="1"/>
          </p:cNvSpPr>
          <p:nvPr>
            <p:ph idx="1"/>
          </p:nvPr>
        </p:nvSpPr>
        <p:spPr/>
        <p:txBody>
          <a:bodyPr>
            <a:normAutofit fontScale="92500" lnSpcReduction="10000"/>
          </a:bodyPr>
          <a:lstStyle/>
          <a:p>
            <a:pPr marL="0" indent="0">
              <a:buNone/>
            </a:pPr>
            <a:r>
              <a:rPr lang="en-US" i="1" dirty="0"/>
              <a:t>Estimated selectivity for both the bottom trawl survey and the longline survey showed patterns that seemed very unusual. For the bottom trawl survey, which modeled time-varying selectivity blocks, there was a shift from a strongly dome-shaped selectivity in the 1990-1995 time block to asymptotic selectivity in subsequent time blocks. The assessment did not provide a rationale for how a standardized survey could show such extreme changes in selectivity. </a:t>
            </a:r>
            <a:r>
              <a:rPr lang="en-US" i="1" dirty="0">
                <a:solidFill>
                  <a:schemeClr val="bg1">
                    <a:lumMod val="75000"/>
                  </a:schemeClr>
                </a:solidFill>
              </a:rPr>
              <a:t>For the longline survey, a strongly dome-shaped selectivity pattern was estimated for Pacific cod, in contrast to sablefish selectivity, which is estimated to be asymptotic for this survey in the sablefish assessment. In theory, the longline survey’s depth range would have selectivity issues for smaller fish at shallower depths, not larger deeper fish. Again, there is no explanation in the assessment as to why this selectivity pattern should be considered a reasonable result.</a:t>
            </a:r>
            <a:endParaRPr lang="en-US" i="1" dirty="0" smtClean="0">
              <a:solidFill>
                <a:schemeClr val="bg1">
                  <a:lumMod val="75000"/>
                </a:schemeClr>
              </a:solidFill>
            </a:endParaRPr>
          </a:p>
        </p:txBody>
      </p:sp>
    </p:spTree>
    <p:extLst>
      <p:ext uri="{BB962C8B-B14F-4D97-AF65-F5344CB8AC3E}">
        <p14:creationId xmlns:p14="http://schemas.microsoft.com/office/powerpoint/2010/main" val="290742465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Trawl survey s</a:t>
            </a:r>
            <a:r>
              <a:rPr lang="en-US" dirty="0" smtClean="0"/>
              <a:t>electivity</a:t>
            </a:r>
            <a:endParaRPr lang="en-US" dirty="0"/>
          </a:p>
        </p:txBody>
      </p:sp>
      <p:sp>
        <p:nvSpPr>
          <p:cNvPr id="5" name="Content Placeholder 4"/>
          <p:cNvSpPr>
            <a:spLocks noGrp="1"/>
          </p:cNvSpPr>
          <p:nvPr>
            <p:ph idx="1"/>
          </p:nvPr>
        </p:nvSpPr>
        <p:spPr>
          <a:xfrm>
            <a:off x="838200" y="1825625"/>
            <a:ext cx="8791832" cy="4351338"/>
          </a:xfrm>
        </p:spPr>
        <p:txBody>
          <a:bodyPr>
            <a:normAutofit/>
          </a:bodyPr>
          <a:lstStyle/>
          <a:p>
            <a:r>
              <a:rPr lang="en-US" dirty="0" smtClean="0"/>
              <a:t>The current time blocks used for the bottom trawl survey can be traced back to the 2014 approved model (reduced from 12 time-blocks)</a:t>
            </a:r>
          </a:p>
          <a:p>
            <a:pPr lvl="1"/>
            <a:r>
              <a:rPr lang="en-US" dirty="0" smtClean="0"/>
              <a:t>Pre/post 96 block represents switch from 30 to 15 min tows</a:t>
            </a:r>
          </a:p>
          <a:p>
            <a:r>
              <a:rPr lang="en-US" dirty="0" smtClean="0"/>
              <a:t>2016 approved model first set the current time blocks</a:t>
            </a:r>
          </a:p>
          <a:p>
            <a:pPr lvl="1"/>
            <a:r>
              <a:rPr lang="en-US" dirty="0" smtClean="0"/>
              <a:t>Pre/post 2006 based on improvement in model fit</a:t>
            </a:r>
          </a:p>
          <a:p>
            <a:r>
              <a:rPr lang="en-US" dirty="0" smtClean="0"/>
              <a:t>The 2017 approved model switch from dome-shaped selectivity in recent time blocks to asymptotic based on improved model fit and lower AIC</a:t>
            </a:r>
            <a:endParaRPr lang="en-US" dirty="0" smtClean="0"/>
          </a:p>
        </p:txBody>
      </p:sp>
      <p:pic>
        <p:nvPicPr>
          <p:cNvPr id="2" name="Picture 1"/>
          <p:cNvPicPr>
            <a:picLocks noChangeAspect="1"/>
          </p:cNvPicPr>
          <p:nvPr/>
        </p:nvPicPr>
        <p:blipFill>
          <a:blip r:embed="rId2"/>
          <a:stretch>
            <a:fillRect/>
          </a:stretch>
        </p:blipFill>
        <p:spPr>
          <a:xfrm>
            <a:off x="7222898" y="0"/>
            <a:ext cx="2141721" cy="1556951"/>
          </a:xfrm>
          <a:prstGeom prst="rect">
            <a:avLst/>
          </a:prstGeom>
        </p:spPr>
      </p:pic>
      <p:pic>
        <p:nvPicPr>
          <p:cNvPr id="3" name="Picture 2"/>
          <p:cNvPicPr>
            <a:picLocks noChangeAspect="1"/>
          </p:cNvPicPr>
          <p:nvPr/>
        </p:nvPicPr>
        <p:blipFill>
          <a:blip r:embed="rId3"/>
          <a:stretch>
            <a:fillRect/>
          </a:stretch>
        </p:blipFill>
        <p:spPr>
          <a:xfrm>
            <a:off x="9976616" y="0"/>
            <a:ext cx="2215384" cy="1690688"/>
          </a:xfrm>
          <a:prstGeom prst="rect">
            <a:avLst/>
          </a:prstGeom>
        </p:spPr>
      </p:pic>
      <p:pic>
        <p:nvPicPr>
          <p:cNvPr id="6" name="Picture 5"/>
          <p:cNvPicPr>
            <a:picLocks noChangeAspect="1"/>
          </p:cNvPicPr>
          <p:nvPr/>
        </p:nvPicPr>
        <p:blipFill>
          <a:blip r:embed="rId4"/>
          <a:stretch>
            <a:fillRect/>
          </a:stretch>
        </p:blipFill>
        <p:spPr>
          <a:xfrm>
            <a:off x="10193914" y="1825625"/>
            <a:ext cx="1998086" cy="1690688"/>
          </a:xfrm>
          <a:prstGeom prst="rect">
            <a:avLst/>
          </a:prstGeom>
        </p:spPr>
      </p:pic>
      <p:pic>
        <p:nvPicPr>
          <p:cNvPr id="7" name="Picture 6"/>
          <p:cNvPicPr>
            <a:picLocks noChangeAspect="1"/>
          </p:cNvPicPr>
          <p:nvPr/>
        </p:nvPicPr>
        <p:blipFill>
          <a:blip r:embed="rId5"/>
          <a:stretch>
            <a:fillRect/>
          </a:stretch>
        </p:blipFill>
        <p:spPr>
          <a:xfrm>
            <a:off x="10285841" y="3807040"/>
            <a:ext cx="1906159" cy="1494639"/>
          </a:xfrm>
          <a:prstGeom prst="rect">
            <a:avLst/>
          </a:prstGeom>
        </p:spPr>
      </p:pic>
      <p:pic>
        <p:nvPicPr>
          <p:cNvPr id="8" name="Picture 7"/>
          <p:cNvPicPr>
            <a:picLocks noChangeAspect="1"/>
          </p:cNvPicPr>
          <p:nvPr/>
        </p:nvPicPr>
        <p:blipFill>
          <a:blip r:embed="rId6"/>
          <a:stretch>
            <a:fillRect/>
          </a:stretch>
        </p:blipFill>
        <p:spPr>
          <a:xfrm>
            <a:off x="10281932" y="5204510"/>
            <a:ext cx="1822049" cy="1653489"/>
          </a:xfrm>
          <a:prstGeom prst="rect">
            <a:avLst/>
          </a:prstGeom>
        </p:spPr>
      </p:pic>
      <p:pic>
        <p:nvPicPr>
          <p:cNvPr id="9" name="Picture 8"/>
          <p:cNvPicPr>
            <a:picLocks noChangeAspect="1"/>
          </p:cNvPicPr>
          <p:nvPr/>
        </p:nvPicPr>
        <p:blipFill>
          <a:blip r:embed="rId7"/>
          <a:stretch>
            <a:fillRect/>
          </a:stretch>
        </p:blipFill>
        <p:spPr>
          <a:xfrm>
            <a:off x="7991633" y="5204511"/>
            <a:ext cx="1841384" cy="1653488"/>
          </a:xfrm>
          <a:prstGeom prst="rect">
            <a:avLst/>
          </a:prstGeom>
        </p:spPr>
      </p:pic>
    </p:spTree>
    <p:extLst>
      <p:ext uri="{BB962C8B-B14F-4D97-AF65-F5344CB8AC3E}">
        <p14:creationId xmlns:p14="http://schemas.microsoft.com/office/powerpoint/2010/main" val="267087237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Longline </a:t>
            </a:r>
            <a:r>
              <a:rPr lang="en-US" dirty="0"/>
              <a:t>survey selectivity</a:t>
            </a:r>
            <a:endParaRPr lang="en-US" dirty="0"/>
          </a:p>
        </p:txBody>
      </p:sp>
      <p:sp>
        <p:nvSpPr>
          <p:cNvPr id="5" name="Content Placeholder 4"/>
          <p:cNvSpPr>
            <a:spLocks noGrp="1"/>
          </p:cNvSpPr>
          <p:nvPr>
            <p:ph idx="1"/>
          </p:nvPr>
        </p:nvSpPr>
        <p:spPr/>
        <p:txBody>
          <a:bodyPr>
            <a:normAutofit fontScale="92500" lnSpcReduction="10000"/>
          </a:bodyPr>
          <a:lstStyle/>
          <a:p>
            <a:pPr marL="0" indent="0">
              <a:buNone/>
            </a:pPr>
            <a:r>
              <a:rPr lang="en-US" i="1" dirty="0">
                <a:solidFill>
                  <a:schemeClr val="bg1">
                    <a:lumMod val="75000"/>
                  </a:schemeClr>
                </a:solidFill>
              </a:rPr>
              <a:t>Estimated selectivity for both the bottom trawl survey and the longline survey showed patterns that seemed very unusual. For the bottom trawl survey, which modeled time-varying selectivity blocks, there was a shift from a strongly dome-shaped selectivity in the 1990-1995 time block to asymptotic selectivity in subsequent time blocks. The assessment did not provide a rationale for how a standardized survey could show such extreme changes in selectivity. </a:t>
            </a:r>
            <a:r>
              <a:rPr lang="en-US" i="1" dirty="0"/>
              <a:t>For the longline survey, a strongly dome-shaped selectivity pattern was estimated for Pacific cod, in contrast to sablefish selectivity, which is estimated to be asymptotic for this survey in the sablefish assessment. In theory, the longline survey’s depth range would have selectivity issues for smaller fish at shallower depths, not larger deeper fish. Again, there is no explanation in the assessment as to why this selectivity pattern should be considered a reasonable result.</a:t>
            </a:r>
            <a:endParaRPr lang="en-US" i="1" dirty="0" smtClean="0"/>
          </a:p>
        </p:txBody>
      </p:sp>
    </p:spTree>
    <p:extLst>
      <p:ext uri="{BB962C8B-B14F-4D97-AF65-F5344CB8AC3E}">
        <p14:creationId xmlns:p14="http://schemas.microsoft.com/office/powerpoint/2010/main" val="169143775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Longline survey </a:t>
            </a:r>
            <a:r>
              <a:rPr lang="en-US" dirty="0"/>
              <a:t>selectivity</a:t>
            </a:r>
            <a:endParaRPr lang="en-US" dirty="0"/>
          </a:p>
        </p:txBody>
      </p:sp>
      <p:sp>
        <p:nvSpPr>
          <p:cNvPr id="5" name="Content Placeholder 4"/>
          <p:cNvSpPr>
            <a:spLocks noGrp="1"/>
          </p:cNvSpPr>
          <p:nvPr>
            <p:ph idx="1"/>
          </p:nvPr>
        </p:nvSpPr>
        <p:spPr/>
        <p:txBody>
          <a:bodyPr>
            <a:normAutofit/>
          </a:bodyPr>
          <a:lstStyle/>
          <a:p>
            <a:r>
              <a:rPr lang="en-US" dirty="0" smtClean="0"/>
              <a:t>Current shape of longline survey selectivity can be traced back to the 2016 assessment in which the longline survey was first used (strongly dome-shaped after 60ish cm)</a:t>
            </a:r>
            <a:endParaRPr lang="en-US" dirty="0" smtClean="0"/>
          </a:p>
        </p:txBody>
      </p:sp>
      <p:pic>
        <p:nvPicPr>
          <p:cNvPr id="10" name="Picture 9"/>
          <p:cNvPicPr>
            <a:picLocks noChangeAspect="1"/>
          </p:cNvPicPr>
          <p:nvPr/>
        </p:nvPicPr>
        <p:blipFill>
          <a:blip r:embed="rId2"/>
          <a:stretch>
            <a:fillRect/>
          </a:stretch>
        </p:blipFill>
        <p:spPr>
          <a:xfrm>
            <a:off x="644868" y="3220493"/>
            <a:ext cx="6248400" cy="3238500"/>
          </a:xfrm>
          <a:prstGeom prst="rect">
            <a:avLst/>
          </a:prstGeom>
        </p:spPr>
      </p:pic>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444632" y="0"/>
            <a:ext cx="2747368" cy="1690688"/>
          </a:xfrm>
          <a:prstGeom prst="rect">
            <a:avLst/>
          </a:prstGeom>
        </p:spPr>
      </p:pic>
    </p:spTree>
    <p:extLst>
      <p:ext uri="{BB962C8B-B14F-4D97-AF65-F5344CB8AC3E}">
        <p14:creationId xmlns:p14="http://schemas.microsoft.com/office/powerpoint/2010/main" val="237559437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More on s</a:t>
            </a:r>
            <a:r>
              <a:rPr lang="en-US" dirty="0" smtClean="0"/>
              <a:t>electivity</a:t>
            </a:r>
            <a:endParaRPr lang="en-US" dirty="0"/>
          </a:p>
        </p:txBody>
      </p:sp>
      <p:sp>
        <p:nvSpPr>
          <p:cNvPr id="5" name="Content Placeholder 4"/>
          <p:cNvSpPr>
            <a:spLocks noGrp="1"/>
          </p:cNvSpPr>
          <p:nvPr>
            <p:ph idx="1"/>
          </p:nvPr>
        </p:nvSpPr>
        <p:spPr/>
        <p:txBody>
          <a:bodyPr>
            <a:normAutofit/>
          </a:bodyPr>
          <a:lstStyle/>
          <a:p>
            <a:pPr marL="0" indent="0">
              <a:buNone/>
            </a:pPr>
            <a:r>
              <a:rPr lang="en-US" i="1" dirty="0"/>
              <a:t>The SSC requests a thorough revaluation of the current modeling approach for survey selectivity and catchability, including alternatives to the current selectivity blocks in the trawl survey, and alternatives to a strongly dome-shaped selectivity in the longline survey, and whether selectivity rather than catchability is more appropriately modeled with a time-varying temperature covariate.</a:t>
            </a:r>
            <a:endParaRPr lang="en-US" i="1" dirty="0" smtClean="0"/>
          </a:p>
        </p:txBody>
      </p:sp>
    </p:spTree>
    <p:extLst>
      <p:ext uri="{BB962C8B-B14F-4D97-AF65-F5344CB8AC3E}">
        <p14:creationId xmlns:p14="http://schemas.microsoft.com/office/powerpoint/2010/main" val="399334200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Trawl and longline </a:t>
            </a:r>
            <a:r>
              <a:rPr lang="en-US" dirty="0" smtClean="0"/>
              <a:t>survey selectivity</a:t>
            </a:r>
            <a:endParaRPr lang="en-US" dirty="0"/>
          </a:p>
        </p:txBody>
      </p:sp>
      <p:sp>
        <p:nvSpPr>
          <p:cNvPr id="5" name="Content Placeholder 4"/>
          <p:cNvSpPr>
            <a:spLocks noGrp="1"/>
          </p:cNvSpPr>
          <p:nvPr>
            <p:ph idx="1"/>
          </p:nvPr>
        </p:nvSpPr>
        <p:spPr/>
        <p:txBody>
          <a:bodyPr>
            <a:normAutofit/>
          </a:bodyPr>
          <a:lstStyle/>
          <a:p>
            <a:r>
              <a:rPr lang="en-US" dirty="0" smtClean="0"/>
              <a:t>Two model sensitivities run to start addressing these SSC comments:</a:t>
            </a:r>
          </a:p>
          <a:p>
            <a:pPr marL="457200" indent="-457200">
              <a:buFont typeface="+mj-lt"/>
              <a:buAutoNum type="arabicPeriod"/>
            </a:pPr>
            <a:r>
              <a:rPr lang="en-US" dirty="0" smtClean="0"/>
              <a:t>Force trawl survey to be time-invariant and asymptotic</a:t>
            </a:r>
          </a:p>
          <a:p>
            <a:pPr marL="457200" indent="-457200">
              <a:buFont typeface="+mj-lt"/>
              <a:buAutoNum type="arabicPeriod"/>
            </a:pPr>
            <a:r>
              <a:rPr lang="en-US" dirty="0" smtClean="0"/>
              <a:t>Force longline survey to be asymptotic</a:t>
            </a:r>
          </a:p>
          <a:p>
            <a:endParaRPr lang="en-US" dirty="0" smtClean="0"/>
          </a:p>
        </p:txBody>
      </p:sp>
    </p:spTree>
    <p:extLst>
      <p:ext uri="{BB962C8B-B14F-4D97-AF65-F5344CB8AC3E}">
        <p14:creationId xmlns:p14="http://schemas.microsoft.com/office/powerpoint/2010/main" val="370385421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Trawl and longline </a:t>
            </a:r>
            <a:r>
              <a:rPr lang="en-US" dirty="0" smtClean="0"/>
              <a:t>survey selectivity</a:t>
            </a:r>
            <a:endParaRPr lang="en-US" dirty="0"/>
          </a:p>
        </p:txBody>
      </p:sp>
      <p:sp>
        <p:nvSpPr>
          <p:cNvPr id="5" name="Content Placeholder 4"/>
          <p:cNvSpPr>
            <a:spLocks noGrp="1"/>
          </p:cNvSpPr>
          <p:nvPr>
            <p:ph idx="1"/>
          </p:nvPr>
        </p:nvSpPr>
        <p:spPr/>
        <p:txBody>
          <a:bodyPr>
            <a:normAutofit/>
          </a:bodyPr>
          <a:lstStyle/>
          <a:p>
            <a:r>
              <a:rPr lang="en-US" dirty="0" smtClean="0"/>
              <a:t>Both sensitivities indicate that current modeling of selectivity provides better data fit and is preferred by AIC</a:t>
            </a:r>
            <a:endParaRPr lang="en-US" dirty="0"/>
          </a:p>
          <a:p>
            <a:endParaRPr lang="en-US" dirty="0" smtClean="0"/>
          </a:p>
        </p:txBody>
      </p:sp>
      <p:graphicFrame>
        <p:nvGraphicFramePr>
          <p:cNvPr id="3" name="Table 2"/>
          <p:cNvGraphicFramePr>
            <a:graphicFrameLocks noGrp="1"/>
          </p:cNvGraphicFramePr>
          <p:nvPr>
            <p:extLst>
              <p:ext uri="{D42A27DB-BD31-4B8C-83A1-F6EECF244321}">
                <p14:modId xmlns:p14="http://schemas.microsoft.com/office/powerpoint/2010/main" val="4268153644"/>
              </p:ext>
            </p:extLst>
          </p:nvPr>
        </p:nvGraphicFramePr>
        <p:xfrm>
          <a:off x="558799" y="3134034"/>
          <a:ext cx="7621373" cy="2966085"/>
        </p:xfrm>
        <a:graphic>
          <a:graphicData uri="http://schemas.openxmlformats.org/drawingml/2006/table">
            <a:tbl>
              <a:tblPr/>
              <a:tblGrid>
                <a:gridCol w="2806519">
                  <a:extLst>
                    <a:ext uri="{9D8B030D-6E8A-4147-A177-3AD203B41FA5}">
                      <a16:colId xmlns:a16="http://schemas.microsoft.com/office/drawing/2014/main" val="1392527557"/>
                    </a:ext>
                  </a:extLst>
                </a:gridCol>
                <a:gridCol w="2265814">
                  <a:extLst>
                    <a:ext uri="{9D8B030D-6E8A-4147-A177-3AD203B41FA5}">
                      <a16:colId xmlns:a16="http://schemas.microsoft.com/office/drawing/2014/main" val="233158738"/>
                    </a:ext>
                  </a:extLst>
                </a:gridCol>
                <a:gridCol w="1364638">
                  <a:extLst>
                    <a:ext uri="{9D8B030D-6E8A-4147-A177-3AD203B41FA5}">
                      <a16:colId xmlns:a16="http://schemas.microsoft.com/office/drawing/2014/main" val="657874941"/>
                    </a:ext>
                  </a:extLst>
                </a:gridCol>
                <a:gridCol w="1184402">
                  <a:extLst>
                    <a:ext uri="{9D8B030D-6E8A-4147-A177-3AD203B41FA5}">
                      <a16:colId xmlns:a16="http://schemas.microsoft.com/office/drawing/2014/main" val="396419551"/>
                    </a:ext>
                  </a:extLst>
                </a:gridCol>
              </a:tblGrid>
              <a:tr h="190500">
                <a:tc>
                  <a:txBody>
                    <a:bodyPr/>
                    <a:lstStyle/>
                    <a:p>
                      <a:pPr algn="l" fontAlgn="b"/>
                      <a:endParaRPr lang="en-US" sz="2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ctr" fontAlgn="b"/>
                      <a:r>
                        <a:rPr lang="en-US" sz="2100" b="0" i="0" u="none" strike="noStrike">
                          <a:solidFill>
                            <a:srgbClr val="000000"/>
                          </a:solidFill>
                          <a:effectLst/>
                          <a:latin typeface="Calibri" panose="020F0502020204030204" pitchFamily="34" charset="0"/>
                        </a:rPr>
                        <a:t>2019.1e.5cm-2024</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ctr" fontAlgn="b"/>
                      <a:r>
                        <a:rPr lang="en-US" sz="2100" b="0" i="0" u="none" strike="noStrike" dirty="0">
                          <a:solidFill>
                            <a:srgbClr val="000000"/>
                          </a:solidFill>
                          <a:effectLst/>
                          <a:latin typeface="Calibri" panose="020F0502020204030204" pitchFamily="34" charset="0"/>
                        </a:rPr>
                        <a:t>Trawl</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ctr" fontAlgn="b"/>
                      <a:r>
                        <a:rPr lang="en-US" sz="2100" b="0" i="0" u="none" strike="noStrike" dirty="0">
                          <a:solidFill>
                            <a:srgbClr val="000000"/>
                          </a:solidFill>
                          <a:effectLst/>
                          <a:latin typeface="Calibri" panose="020F0502020204030204" pitchFamily="34" charset="0"/>
                        </a:rPr>
                        <a:t>Longline</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82588842"/>
                  </a:ext>
                </a:extLst>
              </a:tr>
              <a:tr h="190500">
                <a:tc>
                  <a:txBody>
                    <a:bodyPr/>
                    <a:lstStyle/>
                    <a:p>
                      <a:pPr algn="l" fontAlgn="b"/>
                      <a:r>
                        <a:rPr lang="en-US" sz="2100" b="0" i="0" u="none" strike="noStrike" dirty="0">
                          <a:solidFill>
                            <a:srgbClr val="000000"/>
                          </a:solidFill>
                          <a:effectLst/>
                          <a:latin typeface="Calibri" panose="020F0502020204030204" pitchFamily="34" charset="0"/>
                        </a:rPr>
                        <a:t># parameters</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tc>
                  <a:txBody>
                    <a:bodyPr/>
                    <a:lstStyle/>
                    <a:p>
                      <a:pPr algn="ctr" fontAlgn="b"/>
                      <a:r>
                        <a:rPr lang="en-US" sz="2100" b="0" i="0" u="none" strike="noStrike">
                          <a:solidFill>
                            <a:srgbClr val="000000"/>
                          </a:solidFill>
                          <a:effectLst/>
                          <a:latin typeface="Calibri" panose="020F0502020204030204" pitchFamily="34" charset="0"/>
                        </a:rPr>
                        <a:t>194</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tc>
                  <a:txBody>
                    <a:bodyPr/>
                    <a:lstStyle/>
                    <a:p>
                      <a:pPr algn="ctr" fontAlgn="b"/>
                      <a:r>
                        <a:rPr lang="en-US" sz="2100" b="0" i="0" u="none" strike="noStrike">
                          <a:solidFill>
                            <a:srgbClr val="000000"/>
                          </a:solidFill>
                          <a:effectLst/>
                          <a:latin typeface="Calibri" panose="020F0502020204030204" pitchFamily="34" charset="0"/>
                        </a:rPr>
                        <a:t>183</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tc>
                  <a:txBody>
                    <a:bodyPr/>
                    <a:lstStyle/>
                    <a:p>
                      <a:pPr algn="ctr" fontAlgn="b"/>
                      <a:r>
                        <a:rPr lang="en-US" sz="2100" b="0" i="0" u="none" strike="noStrike">
                          <a:solidFill>
                            <a:srgbClr val="000000"/>
                          </a:solidFill>
                          <a:effectLst/>
                          <a:latin typeface="Calibri" panose="020F0502020204030204" pitchFamily="34" charset="0"/>
                        </a:rPr>
                        <a:t>193</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extLst>
                  <a:ext uri="{0D108BD9-81ED-4DB2-BD59-A6C34878D82A}">
                    <a16:rowId xmlns:a16="http://schemas.microsoft.com/office/drawing/2014/main" val="213417595"/>
                  </a:ext>
                </a:extLst>
              </a:tr>
              <a:tr h="190500">
                <a:tc>
                  <a:txBody>
                    <a:bodyPr/>
                    <a:lstStyle/>
                    <a:p>
                      <a:pPr algn="l" fontAlgn="b"/>
                      <a:r>
                        <a:rPr lang="en-US" sz="2100" b="0" i="0" u="none" strike="noStrike">
                          <a:solidFill>
                            <a:srgbClr val="000000"/>
                          </a:solidFill>
                          <a:effectLst/>
                          <a:latin typeface="Calibri" panose="020F0502020204030204" pitchFamily="34" charset="0"/>
                        </a:rPr>
                        <a:t>AIC</a:t>
                      </a:r>
                    </a:p>
                  </a:txBody>
                  <a:tcPr marL="9525" marR="9525" marT="9525" marB="0" anchor="b">
                    <a:lnL>
                      <a:noFill/>
                    </a:lnL>
                    <a:lnR>
                      <a:noFill/>
                    </a:lnR>
                    <a:lnT>
                      <a:noFill/>
                    </a:lnT>
                    <a:lnB>
                      <a:noFill/>
                    </a:lnB>
                  </a:tcPr>
                </a:tc>
                <a:tc>
                  <a:txBody>
                    <a:bodyPr/>
                    <a:lstStyle/>
                    <a:p>
                      <a:pPr algn="ctr" fontAlgn="b"/>
                      <a:r>
                        <a:rPr lang="en-US" sz="2100" b="0" i="0" u="none" strike="noStrike">
                          <a:solidFill>
                            <a:srgbClr val="000000"/>
                          </a:solidFill>
                          <a:effectLst/>
                          <a:latin typeface="Calibri" panose="020F0502020204030204" pitchFamily="34" charset="0"/>
                        </a:rPr>
                        <a:t>4336.02</a:t>
                      </a:r>
                    </a:p>
                  </a:txBody>
                  <a:tcPr marL="9525" marR="9525" marT="9525" marB="0" anchor="b">
                    <a:lnL>
                      <a:noFill/>
                    </a:lnL>
                    <a:lnR>
                      <a:noFill/>
                    </a:lnR>
                    <a:lnT>
                      <a:noFill/>
                    </a:lnT>
                    <a:lnB>
                      <a:noFill/>
                    </a:lnB>
                  </a:tcPr>
                </a:tc>
                <a:tc>
                  <a:txBody>
                    <a:bodyPr/>
                    <a:lstStyle/>
                    <a:p>
                      <a:pPr algn="ctr" fontAlgn="b"/>
                      <a:r>
                        <a:rPr lang="en-US" sz="2100" b="0" i="0" u="none" strike="noStrike">
                          <a:solidFill>
                            <a:srgbClr val="000000"/>
                          </a:solidFill>
                          <a:effectLst/>
                          <a:latin typeface="Calibri" panose="020F0502020204030204" pitchFamily="34" charset="0"/>
                        </a:rPr>
                        <a:t>4343.20</a:t>
                      </a:r>
                    </a:p>
                  </a:txBody>
                  <a:tcPr marL="9525" marR="9525" marT="9525" marB="0" anchor="b">
                    <a:lnL>
                      <a:noFill/>
                    </a:lnL>
                    <a:lnR>
                      <a:noFill/>
                    </a:lnR>
                    <a:lnT>
                      <a:noFill/>
                    </a:lnT>
                    <a:lnB>
                      <a:noFill/>
                    </a:lnB>
                  </a:tcPr>
                </a:tc>
                <a:tc>
                  <a:txBody>
                    <a:bodyPr/>
                    <a:lstStyle/>
                    <a:p>
                      <a:pPr algn="ctr" fontAlgn="b"/>
                      <a:r>
                        <a:rPr lang="en-US" sz="2100" b="0" i="0" u="none" strike="noStrike">
                          <a:solidFill>
                            <a:srgbClr val="000000"/>
                          </a:solidFill>
                          <a:effectLst/>
                          <a:latin typeface="Calibri" panose="020F0502020204030204" pitchFamily="34" charset="0"/>
                        </a:rPr>
                        <a:t>4427.46</a:t>
                      </a:r>
                    </a:p>
                  </a:txBody>
                  <a:tcPr marL="9525" marR="9525" marT="9525" marB="0" anchor="b">
                    <a:lnL>
                      <a:noFill/>
                    </a:lnL>
                    <a:lnR>
                      <a:noFill/>
                    </a:lnR>
                    <a:lnT>
                      <a:noFill/>
                    </a:lnT>
                    <a:lnB>
                      <a:noFill/>
                    </a:lnB>
                  </a:tcPr>
                </a:tc>
                <a:extLst>
                  <a:ext uri="{0D108BD9-81ED-4DB2-BD59-A6C34878D82A}">
                    <a16:rowId xmlns:a16="http://schemas.microsoft.com/office/drawing/2014/main" val="1725584093"/>
                  </a:ext>
                </a:extLst>
              </a:tr>
              <a:tr h="190500">
                <a:tc>
                  <a:txBody>
                    <a:bodyPr/>
                    <a:lstStyle/>
                    <a:p>
                      <a:pPr algn="l" fontAlgn="b"/>
                      <a:r>
                        <a:rPr lang="el-GR" sz="2100" b="0" i="0" u="none" strike="noStrike" dirty="0">
                          <a:solidFill>
                            <a:srgbClr val="000000"/>
                          </a:solidFill>
                          <a:effectLst/>
                          <a:latin typeface="Calibri" panose="020F0502020204030204" pitchFamily="34" charset="0"/>
                        </a:rPr>
                        <a:t>Δ</a:t>
                      </a:r>
                      <a:r>
                        <a:rPr lang="en-US" sz="2100" b="0" i="0" u="none" strike="noStrike" dirty="0">
                          <a:solidFill>
                            <a:srgbClr val="000000"/>
                          </a:solidFill>
                          <a:effectLst/>
                          <a:latin typeface="Calibri" panose="020F0502020204030204" pitchFamily="34" charset="0"/>
                        </a:rPr>
                        <a:t>AIC</a:t>
                      </a:r>
                    </a:p>
                  </a:txBody>
                  <a:tcPr marL="9525" marR="9525" marT="9525" marB="0" anchor="b">
                    <a:lnL>
                      <a:noFill/>
                    </a:lnL>
                    <a:lnR>
                      <a:noFill/>
                    </a:lnR>
                    <a:lnT>
                      <a:noFill/>
                    </a:lnT>
                    <a:lnB>
                      <a:noFill/>
                    </a:lnB>
                  </a:tcPr>
                </a:tc>
                <a:tc>
                  <a:txBody>
                    <a:bodyPr/>
                    <a:lstStyle/>
                    <a:p>
                      <a:pPr algn="ctr" fontAlgn="b"/>
                      <a:r>
                        <a:rPr lang="en-US" sz="2100" b="0" i="0" u="none" strike="noStrike">
                          <a:solidFill>
                            <a:srgbClr val="000000"/>
                          </a:solidFill>
                          <a:effectLst/>
                          <a:latin typeface="Calibri" panose="020F0502020204030204" pitchFamily="34" charset="0"/>
                        </a:rPr>
                        <a:t>0.00</a:t>
                      </a:r>
                    </a:p>
                  </a:txBody>
                  <a:tcPr marL="9525" marR="9525" marT="9525" marB="0" anchor="b">
                    <a:lnL>
                      <a:noFill/>
                    </a:lnL>
                    <a:lnR>
                      <a:noFill/>
                    </a:lnR>
                    <a:lnT>
                      <a:noFill/>
                    </a:lnT>
                    <a:lnB>
                      <a:noFill/>
                    </a:lnB>
                    <a:solidFill>
                      <a:schemeClr val="accent2">
                        <a:lumMod val="60000"/>
                        <a:lumOff val="40000"/>
                      </a:schemeClr>
                    </a:solidFill>
                  </a:tcPr>
                </a:tc>
                <a:tc>
                  <a:txBody>
                    <a:bodyPr/>
                    <a:lstStyle/>
                    <a:p>
                      <a:pPr algn="ctr" fontAlgn="b"/>
                      <a:r>
                        <a:rPr lang="en-US" sz="2100" b="0" i="0" u="none" strike="noStrike">
                          <a:solidFill>
                            <a:srgbClr val="000000"/>
                          </a:solidFill>
                          <a:effectLst/>
                          <a:latin typeface="Calibri" panose="020F0502020204030204" pitchFamily="34" charset="0"/>
                        </a:rPr>
                        <a:t>7.18</a:t>
                      </a:r>
                    </a:p>
                  </a:txBody>
                  <a:tcPr marL="9525" marR="9525" marT="9525" marB="0" anchor="b">
                    <a:lnL>
                      <a:noFill/>
                    </a:lnL>
                    <a:lnR>
                      <a:noFill/>
                    </a:lnR>
                    <a:lnT>
                      <a:noFill/>
                    </a:lnT>
                    <a:lnB>
                      <a:noFill/>
                    </a:lnB>
                    <a:solidFill>
                      <a:schemeClr val="accent2">
                        <a:lumMod val="60000"/>
                        <a:lumOff val="40000"/>
                      </a:schemeClr>
                    </a:solidFill>
                  </a:tcPr>
                </a:tc>
                <a:tc>
                  <a:txBody>
                    <a:bodyPr/>
                    <a:lstStyle/>
                    <a:p>
                      <a:pPr algn="ctr" fontAlgn="b"/>
                      <a:r>
                        <a:rPr lang="en-US" sz="2100" b="0" i="0" u="none" strike="noStrike" dirty="0">
                          <a:solidFill>
                            <a:srgbClr val="000000"/>
                          </a:solidFill>
                          <a:effectLst/>
                          <a:latin typeface="Calibri" panose="020F0502020204030204" pitchFamily="34" charset="0"/>
                        </a:rPr>
                        <a:t>91.44</a:t>
                      </a:r>
                    </a:p>
                  </a:txBody>
                  <a:tcPr marL="9525" marR="9525" marT="9525" marB="0" anchor="b">
                    <a:lnL>
                      <a:noFill/>
                    </a:lnL>
                    <a:lnR>
                      <a:noFill/>
                    </a:lnR>
                    <a:lnT>
                      <a:noFill/>
                    </a:lnT>
                    <a:lnB>
                      <a:noFill/>
                    </a:lnB>
                    <a:solidFill>
                      <a:schemeClr val="accent2">
                        <a:lumMod val="60000"/>
                        <a:lumOff val="40000"/>
                      </a:schemeClr>
                    </a:solidFill>
                  </a:tcPr>
                </a:tc>
                <a:extLst>
                  <a:ext uri="{0D108BD9-81ED-4DB2-BD59-A6C34878D82A}">
                    <a16:rowId xmlns:a16="http://schemas.microsoft.com/office/drawing/2014/main" val="1079740619"/>
                  </a:ext>
                </a:extLst>
              </a:tr>
              <a:tr h="190500">
                <a:tc>
                  <a:txBody>
                    <a:bodyPr/>
                    <a:lstStyle/>
                    <a:p>
                      <a:pPr algn="l" fontAlgn="b"/>
                      <a:r>
                        <a:rPr lang="en-US" sz="2100" b="0" i="0" u="none" strike="noStrike">
                          <a:solidFill>
                            <a:srgbClr val="000000"/>
                          </a:solidFill>
                          <a:effectLst/>
                          <a:latin typeface="Calibri" panose="020F0502020204030204" pitchFamily="34" charset="0"/>
                        </a:rPr>
                        <a:t>TOTAL</a:t>
                      </a:r>
                    </a:p>
                  </a:txBody>
                  <a:tcPr marL="9525" marR="9525" marT="9525" marB="0" anchor="b">
                    <a:lnL>
                      <a:noFill/>
                    </a:lnL>
                    <a:lnR>
                      <a:noFill/>
                    </a:lnR>
                    <a:lnT>
                      <a:noFill/>
                    </a:lnT>
                    <a:lnB>
                      <a:noFill/>
                    </a:lnB>
                  </a:tcPr>
                </a:tc>
                <a:tc>
                  <a:txBody>
                    <a:bodyPr/>
                    <a:lstStyle/>
                    <a:p>
                      <a:pPr algn="ctr" fontAlgn="b"/>
                      <a:r>
                        <a:rPr lang="en-US" sz="2100" b="0" i="0" u="none" strike="noStrike" dirty="0">
                          <a:solidFill>
                            <a:srgbClr val="000000"/>
                          </a:solidFill>
                          <a:effectLst/>
                          <a:latin typeface="Calibri" panose="020F0502020204030204" pitchFamily="34" charset="0"/>
                        </a:rPr>
                        <a:t>1974.01</a:t>
                      </a:r>
                    </a:p>
                  </a:txBody>
                  <a:tcPr marL="9525" marR="9525" marT="9525" marB="0" anchor="b">
                    <a:lnL>
                      <a:noFill/>
                    </a:lnL>
                    <a:lnR>
                      <a:noFill/>
                    </a:lnR>
                    <a:lnT>
                      <a:noFill/>
                    </a:lnT>
                    <a:lnB>
                      <a:noFill/>
                    </a:lnB>
                  </a:tcPr>
                </a:tc>
                <a:tc>
                  <a:txBody>
                    <a:bodyPr/>
                    <a:lstStyle/>
                    <a:p>
                      <a:pPr algn="ctr" fontAlgn="b"/>
                      <a:r>
                        <a:rPr lang="en-US" sz="2100" b="0" i="0" u="none" strike="noStrike" dirty="0">
                          <a:solidFill>
                            <a:srgbClr val="000000"/>
                          </a:solidFill>
                          <a:effectLst/>
                          <a:latin typeface="Calibri" panose="020F0502020204030204" pitchFamily="34" charset="0"/>
                        </a:rPr>
                        <a:t>1988.6</a:t>
                      </a:r>
                    </a:p>
                  </a:txBody>
                  <a:tcPr marL="9525" marR="9525" marT="9525" marB="0" anchor="b">
                    <a:lnL>
                      <a:noFill/>
                    </a:lnL>
                    <a:lnR>
                      <a:noFill/>
                    </a:lnR>
                    <a:lnT>
                      <a:noFill/>
                    </a:lnT>
                    <a:lnB>
                      <a:noFill/>
                    </a:lnB>
                  </a:tcPr>
                </a:tc>
                <a:tc>
                  <a:txBody>
                    <a:bodyPr/>
                    <a:lstStyle/>
                    <a:p>
                      <a:pPr algn="ctr" fontAlgn="b"/>
                      <a:r>
                        <a:rPr lang="en-US" sz="2100" b="0" i="0" u="none" strike="noStrike" dirty="0">
                          <a:solidFill>
                            <a:srgbClr val="000000"/>
                          </a:solidFill>
                          <a:effectLst/>
                          <a:latin typeface="Calibri" panose="020F0502020204030204" pitchFamily="34" charset="0"/>
                        </a:rPr>
                        <a:t>2020.73</a:t>
                      </a:r>
                    </a:p>
                  </a:txBody>
                  <a:tcPr marL="9525" marR="9525" marT="9525" marB="0" anchor="b">
                    <a:lnL>
                      <a:noFill/>
                    </a:lnL>
                    <a:lnR>
                      <a:noFill/>
                    </a:lnR>
                    <a:lnT>
                      <a:noFill/>
                    </a:lnT>
                    <a:lnB>
                      <a:noFill/>
                    </a:lnB>
                  </a:tcPr>
                </a:tc>
                <a:extLst>
                  <a:ext uri="{0D108BD9-81ED-4DB2-BD59-A6C34878D82A}">
                    <a16:rowId xmlns:a16="http://schemas.microsoft.com/office/drawing/2014/main" val="1039833198"/>
                  </a:ext>
                </a:extLst>
              </a:tr>
              <a:tr h="190500">
                <a:tc>
                  <a:txBody>
                    <a:bodyPr/>
                    <a:lstStyle/>
                    <a:p>
                      <a:pPr algn="l" fontAlgn="b"/>
                      <a:r>
                        <a:rPr lang="en-US" sz="2100" b="0" i="0" u="none" strike="noStrike">
                          <a:solidFill>
                            <a:srgbClr val="000000"/>
                          </a:solidFill>
                          <a:effectLst/>
                          <a:latin typeface="Calibri" panose="020F0502020204030204" pitchFamily="34" charset="0"/>
                        </a:rPr>
                        <a:t>Catch</a:t>
                      </a:r>
                    </a:p>
                  </a:txBody>
                  <a:tcPr marL="9525" marR="9525" marT="9525" marB="0" anchor="b">
                    <a:lnL>
                      <a:noFill/>
                    </a:lnL>
                    <a:lnR>
                      <a:noFill/>
                    </a:lnR>
                    <a:lnT>
                      <a:noFill/>
                    </a:lnT>
                    <a:lnB>
                      <a:noFill/>
                    </a:lnB>
                  </a:tcPr>
                </a:tc>
                <a:tc>
                  <a:txBody>
                    <a:bodyPr/>
                    <a:lstStyle/>
                    <a:p>
                      <a:pPr marL="0" algn="ctr" defTabSz="914400" rtl="0" eaLnBrk="1" fontAlgn="b" latinLnBrk="0" hangingPunct="1"/>
                      <a:r>
                        <a:rPr lang="en-US" sz="2100" b="0" i="0" u="none" strike="noStrike" kern="1200" dirty="0">
                          <a:solidFill>
                            <a:srgbClr val="000000"/>
                          </a:solidFill>
                          <a:effectLst/>
                          <a:latin typeface="Calibri" panose="020F0502020204030204" pitchFamily="34" charset="0"/>
                          <a:ea typeface="+mn-ea"/>
                          <a:cs typeface="+mn-cs"/>
                        </a:rPr>
                        <a:t>1.91E-12</a:t>
                      </a:r>
                    </a:p>
                  </a:txBody>
                  <a:tcPr marL="9525" marR="9525" marT="9525" marB="0" anchor="b">
                    <a:lnL>
                      <a:noFill/>
                    </a:lnL>
                    <a:lnR>
                      <a:noFill/>
                    </a:lnR>
                    <a:lnT>
                      <a:noFill/>
                    </a:lnT>
                    <a:lnB>
                      <a:noFill/>
                    </a:lnB>
                  </a:tcPr>
                </a:tc>
                <a:tc>
                  <a:txBody>
                    <a:bodyPr/>
                    <a:lstStyle/>
                    <a:p>
                      <a:pPr marL="0" algn="ctr" defTabSz="914400" rtl="0" eaLnBrk="1" fontAlgn="b" latinLnBrk="0" hangingPunct="1"/>
                      <a:r>
                        <a:rPr lang="en-US" sz="2100" b="0" i="0" u="none" strike="noStrike" kern="1200" dirty="0">
                          <a:solidFill>
                            <a:srgbClr val="000000"/>
                          </a:solidFill>
                          <a:effectLst/>
                          <a:latin typeface="Calibri" panose="020F0502020204030204" pitchFamily="34" charset="0"/>
                          <a:ea typeface="+mn-ea"/>
                          <a:cs typeface="+mn-cs"/>
                        </a:rPr>
                        <a:t>1.69E-12</a:t>
                      </a:r>
                    </a:p>
                  </a:txBody>
                  <a:tcPr marL="9525" marR="9525" marT="9525" marB="0" anchor="b">
                    <a:lnL>
                      <a:noFill/>
                    </a:lnL>
                    <a:lnR>
                      <a:noFill/>
                    </a:lnR>
                    <a:lnT>
                      <a:noFill/>
                    </a:lnT>
                    <a:lnB>
                      <a:noFill/>
                    </a:lnB>
                  </a:tcPr>
                </a:tc>
                <a:tc>
                  <a:txBody>
                    <a:bodyPr/>
                    <a:lstStyle/>
                    <a:p>
                      <a:pPr marL="0" algn="ctr" defTabSz="914400" rtl="0" eaLnBrk="1" fontAlgn="b" latinLnBrk="0" hangingPunct="1"/>
                      <a:r>
                        <a:rPr lang="en-US" sz="2100" b="0" i="0" u="none" strike="noStrike" kern="1200" dirty="0">
                          <a:solidFill>
                            <a:srgbClr val="000000"/>
                          </a:solidFill>
                          <a:effectLst/>
                          <a:latin typeface="Calibri" panose="020F0502020204030204" pitchFamily="34" charset="0"/>
                          <a:ea typeface="+mn-ea"/>
                          <a:cs typeface="+mn-cs"/>
                        </a:rPr>
                        <a:t>6.91E-12</a:t>
                      </a:r>
                    </a:p>
                  </a:txBody>
                  <a:tcPr marL="9525" marR="9525" marT="9525" marB="0" anchor="b">
                    <a:lnL>
                      <a:noFill/>
                    </a:lnL>
                    <a:lnR>
                      <a:noFill/>
                    </a:lnR>
                    <a:lnT>
                      <a:noFill/>
                    </a:lnT>
                    <a:lnB>
                      <a:noFill/>
                    </a:lnB>
                  </a:tcPr>
                </a:tc>
                <a:extLst>
                  <a:ext uri="{0D108BD9-81ED-4DB2-BD59-A6C34878D82A}">
                    <a16:rowId xmlns:a16="http://schemas.microsoft.com/office/drawing/2014/main" val="1926430693"/>
                  </a:ext>
                </a:extLst>
              </a:tr>
              <a:tr h="190500">
                <a:tc>
                  <a:txBody>
                    <a:bodyPr/>
                    <a:lstStyle/>
                    <a:p>
                      <a:pPr algn="l" fontAlgn="b"/>
                      <a:r>
                        <a:rPr lang="en-US" sz="2100" b="0" i="0" u="none" strike="noStrike">
                          <a:solidFill>
                            <a:srgbClr val="000000"/>
                          </a:solidFill>
                          <a:effectLst/>
                          <a:latin typeface="Calibri" panose="020F0502020204030204" pitchFamily="34" charset="0"/>
                        </a:rPr>
                        <a:t>Survey</a:t>
                      </a:r>
                    </a:p>
                  </a:txBody>
                  <a:tcPr marL="9525" marR="9525" marT="9525" marB="0" anchor="b">
                    <a:lnL>
                      <a:noFill/>
                    </a:lnL>
                    <a:lnR>
                      <a:noFill/>
                    </a:lnR>
                    <a:lnT>
                      <a:noFill/>
                    </a:lnT>
                    <a:lnB>
                      <a:noFill/>
                    </a:lnB>
                  </a:tcPr>
                </a:tc>
                <a:tc>
                  <a:txBody>
                    <a:bodyPr/>
                    <a:lstStyle/>
                    <a:p>
                      <a:pPr algn="ctr" fontAlgn="b"/>
                      <a:r>
                        <a:rPr lang="en-US" sz="2100" b="0" i="0" u="none" strike="noStrike">
                          <a:solidFill>
                            <a:srgbClr val="000000"/>
                          </a:solidFill>
                          <a:effectLst/>
                          <a:latin typeface="Calibri" panose="020F0502020204030204" pitchFamily="34" charset="0"/>
                        </a:rPr>
                        <a:t>2.16</a:t>
                      </a:r>
                    </a:p>
                  </a:txBody>
                  <a:tcPr marL="9525" marR="9525" marT="9525" marB="0" anchor="b">
                    <a:lnL>
                      <a:noFill/>
                    </a:lnL>
                    <a:lnR>
                      <a:noFill/>
                    </a:lnR>
                    <a:lnT>
                      <a:noFill/>
                    </a:lnT>
                    <a:lnB>
                      <a:noFill/>
                    </a:lnB>
                  </a:tcPr>
                </a:tc>
                <a:tc>
                  <a:txBody>
                    <a:bodyPr/>
                    <a:lstStyle/>
                    <a:p>
                      <a:pPr algn="ctr" fontAlgn="b"/>
                      <a:r>
                        <a:rPr lang="en-US" sz="2100" b="0" i="0" u="none" strike="noStrike">
                          <a:solidFill>
                            <a:srgbClr val="000000"/>
                          </a:solidFill>
                          <a:effectLst/>
                          <a:latin typeface="Calibri" panose="020F0502020204030204" pitchFamily="34" charset="0"/>
                        </a:rPr>
                        <a:t>8.53</a:t>
                      </a:r>
                    </a:p>
                  </a:txBody>
                  <a:tcPr marL="9525" marR="9525" marT="9525" marB="0" anchor="b">
                    <a:lnL>
                      <a:noFill/>
                    </a:lnL>
                    <a:lnR>
                      <a:noFill/>
                    </a:lnR>
                    <a:lnT>
                      <a:noFill/>
                    </a:lnT>
                    <a:lnB>
                      <a:noFill/>
                    </a:lnB>
                  </a:tcPr>
                </a:tc>
                <a:tc>
                  <a:txBody>
                    <a:bodyPr/>
                    <a:lstStyle/>
                    <a:p>
                      <a:pPr algn="ctr" fontAlgn="b"/>
                      <a:r>
                        <a:rPr lang="en-US" sz="2100" b="0" i="0" u="none" strike="noStrike" dirty="0">
                          <a:solidFill>
                            <a:srgbClr val="000000"/>
                          </a:solidFill>
                          <a:effectLst/>
                          <a:latin typeface="Calibri" panose="020F0502020204030204" pitchFamily="34" charset="0"/>
                        </a:rPr>
                        <a:t>4.81</a:t>
                      </a:r>
                    </a:p>
                  </a:txBody>
                  <a:tcPr marL="9525" marR="9525" marT="9525" marB="0" anchor="b">
                    <a:lnL>
                      <a:noFill/>
                    </a:lnL>
                    <a:lnR>
                      <a:noFill/>
                    </a:lnR>
                    <a:lnT>
                      <a:noFill/>
                    </a:lnT>
                    <a:lnB>
                      <a:noFill/>
                    </a:lnB>
                  </a:tcPr>
                </a:tc>
                <a:extLst>
                  <a:ext uri="{0D108BD9-81ED-4DB2-BD59-A6C34878D82A}">
                    <a16:rowId xmlns:a16="http://schemas.microsoft.com/office/drawing/2014/main" val="4148108612"/>
                  </a:ext>
                </a:extLst>
              </a:tr>
              <a:tr h="190500">
                <a:tc>
                  <a:txBody>
                    <a:bodyPr/>
                    <a:lstStyle/>
                    <a:p>
                      <a:pPr algn="l" fontAlgn="b"/>
                      <a:r>
                        <a:rPr lang="en-US" sz="2100" b="0" i="0" u="none" strike="noStrike">
                          <a:solidFill>
                            <a:srgbClr val="000000"/>
                          </a:solidFill>
                          <a:effectLst/>
                          <a:latin typeface="Calibri" panose="020F0502020204030204" pitchFamily="34" charset="0"/>
                        </a:rPr>
                        <a:t>Length_comp</a:t>
                      </a:r>
                    </a:p>
                  </a:txBody>
                  <a:tcPr marL="9525" marR="9525" marT="9525" marB="0" anchor="b">
                    <a:lnL>
                      <a:noFill/>
                    </a:lnL>
                    <a:lnR>
                      <a:noFill/>
                    </a:lnR>
                    <a:lnT>
                      <a:noFill/>
                    </a:lnT>
                    <a:lnB>
                      <a:noFill/>
                    </a:lnB>
                  </a:tcPr>
                </a:tc>
                <a:tc>
                  <a:txBody>
                    <a:bodyPr/>
                    <a:lstStyle/>
                    <a:p>
                      <a:pPr algn="ctr" fontAlgn="b"/>
                      <a:r>
                        <a:rPr lang="en-US" sz="2100" b="0" i="0" u="none" strike="noStrike">
                          <a:solidFill>
                            <a:srgbClr val="000000"/>
                          </a:solidFill>
                          <a:effectLst/>
                          <a:latin typeface="Calibri" panose="020F0502020204030204" pitchFamily="34" charset="0"/>
                        </a:rPr>
                        <a:t>1330.40</a:t>
                      </a:r>
                    </a:p>
                  </a:txBody>
                  <a:tcPr marL="9525" marR="9525" marT="9525" marB="0" anchor="b">
                    <a:lnL>
                      <a:noFill/>
                    </a:lnL>
                    <a:lnR>
                      <a:noFill/>
                    </a:lnR>
                    <a:lnT>
                      <a:noFill/>
                    </a:lnT>
                    <a:lnB>
                      <a:noFill/>
                    </a:lnB>
                  </a:tcPr>
                </a:tc>
                <a:tc>
                  <a:txBody>
                    <a:bodyPr/>
                    <a:lstStyle/>
                    <a:p>
                      <a:pPr algn="ctr" fontAlgn="b"/>
                      <a:r>
                        <a:rPr lang="en-US" sz="2100" b="0" i="0" u="none" strike="noStrike">
                          <a:solidFill>
                            <a:srgbClr val="000000"/>
                          </a:solidFill>
                          <a:effectLst/>
                          <a:latin typeface="Calibri" panose="020F0502020204030204" pitchFamily="34" charset="0"/>
                        </a:rPr>
                        <a:t>1339.59</a:t>
                      </a:r>
                    </a:p>
                  </a:txBody>
                  <a:tcPr marL="9525" marR="9525" marT="9525" marB="0" anchor="b">
                    <a:lnL>
                      <a:noFill/>
                    </a:lnL>
                    <a:lnR>
                      <a:noFill/>
                    </a:lnR>
                    <a:lnT>
                      <a:noFill/>
                    </a:lnT>
                    <a:lnB>
                      <a:noFill/>
                    </a:lnB>
                  </a:tcPr>
                </a:tc>
                <a:tc>
                  <a:txBody>
                    <a:bodyPr/>
                    <a:lstStyle/>
                    <a:p>
                      <a:pPr algn="ctr" fontAlgn="b"/>
                      <a:r>
                        <a:rPr lang="en-US" sz="2100" b="0" i="0" u="none" strike="noStrike">
                          <a:solidFill>
                            <a:srgbClr val="000000"/>
                          </a:solidFill>
                          <a:effectLst/>
                          <a:latin typeface="Calibri" panose="020F0502020204030204" pitchFamily="34" charset="0"/>
                        </a:rPr>
                        <a:t>1379.19</a:t>
                      </a:r>
                    </a:p>
                  </a:txBody>
                  <a:tcPr marL="9525" marR="9525" marT="9525" marB="0" anchor="b">
                    <a:lnL>
                      <a:noFill/>
                    </a:lnL>
                    <a:lnR>
                      <a:noFill/>
                    </a:lnR>
                    <a:lnT>
                      <a:noFill/>
                    </a:lnT>
                    <a:lnB>
                      <a:noFill/>
                    </a:lnB>
                  </a:tcPr>
                </a:tc>
                <a:extLst>
                  <a:ext uri="{0D108BD9-81ED-4DB2-BD59-A6C34878D82A}">
                    <a16:rowId xmlns:a16="http://schemas.microsoft.com/office/drawing/2014/main" val="3749586221"/>
                  </a:ext>
                </a:extLst>
              </a:tr>
              <a:tr h="190500">
                <a:tc>
                  <a:txBody>
                    <a:bodyPr/>
                    <a:lstStyle/>
                    <a:p>
                      <a:pPr algn="l" fontAlgn="b"/>
                      <a:r>
                        <a:rPr lang="en-US" sz="2100" b="0" i="0" u="none" strike="noStrike">
                          <a:solidFill>
                            <a:srgbClr val="000000"/>
                          </a:solidFill>
                          <a:effectLst/>
                          <a:latin typeface="Calibri" panose="020F0502020204030204" pitchFamily="34" charset="0"/>
                        </a:rPr>
                        <a:t>Age_comp</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ctr" fontAlgn="b"/>
                      <a:r>
                        <a:rPr lang="en-US" sz="2100" b="0" i="0" u="none" strike="noStrike">
                          <a:solidFill>
                            <a:srgbClr val="000000"/>
                          </a:solidFill>
                          <a:effectLst/>
                          <a:latin typeface="Calibri" panose="020F0502020204030204" pitchFamily="34" charset="0"/>
                        </a:rPr>
                        <a:t>633.31</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ctr" fontAlgn="b"/>
                      <a:r>
                        <a:rPr lang="en-US" sz="2100" b="0" i="0" u="none" strike="noStrike">
                          <a:solidFill>
                            <a:srgbClr val="000000"/>
                          </a:solidFill>
                          <a:effectLst/>
                          <a:latin typeface="Calibri" panose="020F0502020204030204" pitchFamily="34" charset="0"/>
                        </a:rPr>
                        <a:t>633.89</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ctr" fontAlgn="b"/>
                      <a:r>
                        <a:rPr lang="en-US" sz="2100" b="0" i="0" u="none" strike="noStrike" dirty="0">
                          <a:solidFill>
                            <a:srgbClr val="000000"/>
                          </a:solidFill>
                          <a:effectLst/>
                          <a:latin typeface="Calibri" panose="020F0502020204030204" pitchFamily="34" charset="0"/>
                        </a:rPr>
                        <a:t>630.94</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18400371"/>
                  </a:ext>
                </a:extLst>
              </a:tr>
            </a:tbl>
          </a:graphicData>
        </a:graphic>
      </p:graphicFrame>
      <p:pic>
        <p:nvPicPr>
          <p:cNvPr id="6" name="Picture 5"/>
          <p:cNvPicPr>
            <a:picLocks noChangeAspect="1"/>
          </p:cNvPicPr>
          <p:nvPr/>
        </p:nvPicPr>
        <p:blipFill rotWithShape="1">
          <a:blip r:embed="rId2" cstate="print">
            <a:extLst>
              <a:ext uri="{28A0092B-C50C-407E-A947-70E740481C1C}">
                <a14:useLocalDpi xmlns:a14="http://schemas.microsoft.com/office/drawing/2010/main" val="0"/>
              </a:ext>
            </a:extLst>
          </a:blip>
          <a:srcRect l="53142" t="31531" b="34650"/>
          <a:stretch/>
        </p:blipFill>
        <p:spPr>
          <a:xfrm>
            <a:off x="8848127" y="4526692"/>
            <a:ext cx="2785074" cy="2010032"/>
          </a:xfrm>
          <a:prstGeom prst="rect">
            <a:avLst/>
          </a:prstGeom>
        </p:spPr>
      </p:pic>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l="53049" t="31185" b="38046"/>
          <a:stretch/>
        </p:blipFill>
        <p:spPr>
          <a:xfrm>
            <a:off x="8842627" y="2697891"/>
            <a:ext cx="2790574" cy="1828801"/>
          </a:xfrm>
          <a:prstGeom prst="rect">
            <a:avLst/>
          </a:prstGeom>
        </p:spPr>
      </p:pic>
    </p:spTree>
    <p:extLst>
      <p:ext uri="{BB962C8B-B14F-4D97-AF65-F5344CB8AC3E}">
        <p14:creationId xmlns:p14="http://schemas.microsoft.com/office/powerpoint/2010/main" val="1734734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Input data file changes</a:t>
            </a:r>
            <a:endParaRPr lang="en-US" dirty="0"/>
          </a:p>
        </p:txBody>
      </p:sp>
      <p:sp>
        <p:nvSpPr>
          <p:cNvPr id="5" name="Content Placeholder 4"/>
          <p:cNvSpPr>
            <a:spLocks noGrp="1"/>
          </p:cNvSpPr>
          <p:nvPr>
            <p:ph idx="1"/>
          </p:nvPr>
        </p:nvSpPr>
        <p:spPr/>
        <p:txBody>
          <a:bodyPr>
            <a:normAutofit/>
          </a:bodyPr>
          <a:lstStyle/>
          <a:p>
            <a:r>
              <a:rPr lang="en-US" dirty="0" smtClean="0"/>
              <a:t>LL survey:</a:t>
            </a:r>
          </a:p>
          <a:p>
            <a:pPr lvl="1"/>
            <a:r>
              <a:rPr lang="en-US" dirty="0" smtClean="0"/>
              <a:t>Log-normal computation for RPN SD hadn’t been applied (but was applied to bottom trawl survey index), now is applied – </a:t>
            </a:r>
            <a:r>
              <a:rPr lang="en-US" b="1" u="sng" dirty="0" smtClean="0">
                <a:solidFill>
                  <a:schemeClr val="accent1">
                    <a:lumMod val="75000"/>
                  </a:schemeClr>
                </a:solidFill>
              </a:rPr>
              <a:t>2019.1c.1</a:t>
            </a:r>
          </a:p>
          <a:p>
            <a:pPr lvl="1"/>
            <a:r>
              <a:rPr lang="en-US" dirty="0" smtClean="0"/>
              <a:t>Length comps off by a cm (i.e., 25 cm fish became 26 cm) – </a:t>
            </a:r>
            <a:r>
              <a:rPr lang="en-US" b="1" u="sng" dirty="0">
                <a:solidFill>
                  <a:schemeClr val="accent1">
                    <a:lumMod val="75000"/>
                  </a:schemeClr>
                </a:solidFill>
              </a:rPr>
              <a:t>2019.1c.2</a:t>
            </a:r>
          </a:p>
          <a:p>
            <a:pPr lvl="1"/>
            <a:r>
              <a:rPr lang="en-US" dirty="0" smtClean="0"/>
              <a:t>Length comps season </a:t>
            </a:r>
            <a:r>
              <a:rPr lang="en-US" dirty="0"/>
              <a:t>had been set at 1 (Jan), when should have been set at 7 (Jul) – </a:t>
            </a:r>
            <a:r>
              <a:rPr lang="en-US" b="1" u="sng" dirty="0">
                <a:solidFill>
                  <a:schemeClr val="accent1">
                    <a:lumMod val="75000"/>
                  </a:schemeClr>
                </a:solidFill>
              </a:rPr>
              <a:t>2019.1c.3</a:t>
            </a:r>
          </a:p>
          <a:p>
            <a:r>
              <a:rPr lang="en-US" dirty="0" smtClean="0"/>
              <a:t>Fishery length comps:</a:t>
            </a:r>
          </a:p>
          <a:p>
            <a:pPr lvl="1"/>
            <a:r>
              <a:rPr lang="en-US" dirty="0" smtClean="0"/>
              <a:t>ISS set at total number of hauls sampled (max 200), but filtered hauls to a certain sample size in expansion, set at number of hauls actually used </a:t>
            </a:r>
            <a:r>
              <a:rPr lang="en-US" dirty="0"/>
              <a:t>in </a:t>
            </a:r>
            <a:r>
              <a:rPr lang="en-US" dirty="0" smtClean="0"/>
              <a:t>expansion (</a:t>
            </a:r>
            <a:r>
              <a:rPr lang="en-US" dirty="0"/>
              <a:t>max 200) </a:t>
            </a:r>
            <a:r>
              <a:rPr lang="en-US" dirty="0" smtClean="0"/>
              <a:t>– </a:t>
            </a:r>
            <a:r>
              <a:rPr lang="en-US" b="1" u="sng" dirty="0">
                <a:solidFill>
                  <a:schemeClr val="accent1">
                    <a:lumMod val="75000"/>
                  </a:schemeClr>
                </a:solidFill>
              </a:rPr>
              <a:t>2019.1c.4</a:t>
            </a:r>
          </a:p>
        </p:txBody>
      </p:sp>
    </p:spTree>
    <p:extLst>
      <p:ext uri="{BB962C8B-B14F-4D97-AF65-F5344CB8AC3E}">
        <p14:creationId xmlns:p14="http://schemas.microsoft.com/office/powerpoint/2010/main" val="329041817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Trawl and longline </a:t>
            </a:r>
            <a:r>
              <a:rPr lang="en-US" dirty="0" smtClean="0"/>
              <a:t>survey selectivity</a:t>
            </a:r>
            <a:endParaRPr lang="en-US" dirty="0"/>
          </a:p>
        </p:txBody>
      </p:sp>
      <p:sp>
        <p:nvSpPr>
          <p:cNvPr id="5" name="Content Placeholder 4"/>
          <p:cNvSpPr>
            <a:spLocks noGrp="1"/>
          </p:cNvSpPr>
          <p:nvPr>
            <p:ph idx="1"/>
          </p:nvPr>
        </p:nvSpPr>
        <p:spPr/>
        <p:txBody>
          <a:bodyPr>
            <a:normAutofit/>
          </a:bodyPr>
          <a:lstStyle/>
          <a:p>
            <a:r>
              <a:rPr lang="en-US" dirty="0" smtClean="0"/>
              <a:t>But, are differences in model estimates… and management quantities (in a non-linear way)</a:t>
            </a:r>
            <a:endParaRPr lang="en-US" dirty="0"/>
          </a:p>
          <a:p>
            <a:endParaRPr lang="en-US" dirty="0" smtClean="0"/>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2835" y="2611395"/>
            <a:ext cx="4826960" cy="3713046"/>
          </a:xfrm>
          <a:prstGeom prst="rect">
            <a:avLst/>
          </a:prstGeom>
        </p:spPr>
      </p:pic>
      <p:graphicFrame>
        <p:nvGraphicFramePr>
          <p:cNvPr id="7" name="Table 6"/>
          <p:cNvGraphicFramePr>
            <a:graphicFrameLocks noGrp="1"/>
          </p:cNvGraphicFramePr>
          <p:nvPr>
            <p:extLst>
              <p:ext uri="{D42A27DB-BD31-4B8C-83A1-F6EECF244321}">
                <p14:modId xmlns:p14="http://schemas.microsoft.com/office/powerpoint/2010/main" val="2818726509"/>
              </p:ext>
            </p:extLst>
          </p:nvPr>
        </p:nvGraphicFramePr>
        <p:xfrm>
          <a:off x="5049795" y="3496726"/>
          <a:ext cx="6925618" cy="1318260"/>
        </p:xfrm>
        <a:graphic>
          <a:graphicData uri="http://schemas.openxmlformats.org/drawingml/2006/table">
            <a:tbl>
              <a:tblPr/>
              <a:tblGrid>
                <a:gridCol w="2430526">
                  <a:extLst>
                    <a:ext uri="{9D8B030D-6E8A-4147-A177-3AD203B41FA5}">
                      <a16:colId xmlns:a16="http://schemas.microsoft.com/office/drawing/2014/main" val="2703551659"/>
                    </a:ext>
                  </a:extLst>
                </a:gridCol>
                <a:gridCol w="1305027">
                  <a:extLst>
                    <a:ext uri="{9D8B030D-6E8A-4147-A177-3AD203B41FA5}">
                      <a16:colId xmlns:a16="http://schemas.microsoft.com/office/drawing/2014/main" val="2646222075"/>
                    </a:ext>
                  </a:extLst>
                </a:gridCol>
                <a:gridCol w="1222168">
                  <a:extLst>
                    <a:ext uri="{9D8B030D-6E8A-4147-A177-3AD203B41FA5}">
                      <a16:colId xmlns:a16="http://schemas.microsoft.com/office/drawing/2014/main" val="3606318041"/>
                    </a:ext>
                  </a:extLst>
                </a:gridCol>
                <a:gridCol w="1305027">
                  <a:extLst>
                    <a:ext uri="{9D8B030D-6E8A-4147-A177-3AD203B41FA5}">
                      <a16:colId xmlns:a16="http://schemas.microsoft.com/office/drawing/2014/main" val="3966868911"/>
                    </a:ext>
                  </a:extLst>
                </a:gridCol>
                <a:gridCol w="662870">
                  <a:extLst>
                    <a:ext uri="{9D8B030D-6E8A-4147-A177-3AD203B41FA5}">
                      <a16:colId xmlns:a16="http://schemas.microsoft.com/office/drawing/2014/main" val="882213334"/>
                    </a:ext>
                  </a:extLst>
                </a:gridCol>
              </a:tblGrid>
              <a:tr h="190500">
                <a:tc>
                  <a:txBody>
                    <a:bodyPr/>
                    <a:lstStyle/>
                    <a:p>
                      <a:pPr algn="l" fontAlgn="b"/>
                      <a:r>
                        <a:rPr lang="en-US" sz="2100" b="0" i="0" u="none" strike="noStrike" dirty="0" smtClean="0">
                          <a:solidFill>
                            <a:srgbClr val="000000"/>
                          </a:solidFill>
                          <a:effectLst/>
                          <a:latin typeface="Calibri" panose="020F0502020204030204" pitchFamily="34" charset="0"/>
                        </a:rPr>
                        <a:t>Model</a:t>
                      </a:r>
                      <a:endParaRPr lang="en-US" sz="2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ctr" fontAlgn="b"/>
                      <a:r>
                        <a:rPr lang="en-US" sz="2100" b="0" i="0" u="none" strike="noStrike" dirty="0">
                          <a:solidFill>
                            <a:srgbClr val="000000"/>
                          </a:solidFill>
                          <a:effectLst/>
                          <a:latin typeface="Calibri" panose="020F0502020204030204" pitchFamily="34" charset="0"/>
                        </a:rPr>
                        <a:t>2025 SSB</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ctr" fontAlgn="b"/>
                      <a:r>
                        <a:rPr lang="en-US" sz="2100" b="0" i="0" u="none" strike="noStrike">
                          <a:solidFill>
                            <a:srgbClr val="000000"/>
                          </a:solidFill>
                          <a:effectLst/>
                          <a:latin typeface="Calibri" panose="020F0502020204030204" pitchFamily="34" charset="0"/>
                        </a:rPr>
                        <a:t>SSB_PER</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ctr" fontAlgn="b"/>
                      <a:r>
                        <a:rPr lang="en-US" sz="2100" b="0" i="0" u="none" strike="noStrike">
                          <a:solidFill>
                            <a:srgbClr val="000000"/>
                          </a:solidFill>
                          <a:effectLst/>
                          <a:latin typeface="Calibri" panose="020F0502020204030204" pitchFamily="34" charset="0"/>
                        </a:rPr>
                        <a:t>SB100</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ctr" fontAlgn="b"/>
                      <a:r>
                        <a:rPr lang="en-US" sz="2100" b="0" i="0" u="none" strike="noStrike" dirty="0">
                          <a:solidFill>
                            <a:srgbClr val="000000"/>
                          </a:solidFill>
                          <a:effectLst/>
                          <a:latin typeface="Calibri" panose="020F0502020204030204" pitchFamily="34" charset="0"/>
                        </a:rPr>
                        <a:t>F40</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48567751"/>
                  </a:ext>
                </a:extLst>
              </a:tr>
              <a:tr h="190500">
                <a:tc>
                  <a:txBody>
                    <a:bodyPr/>
                    <a:lstStyle/>
                    <a:p>
                      <a:pPr algn="l" fontAlgn="b"/>
                      <a:r>
                        <a:rPr lang="en-US" sz="2100" b="0" i="0" u="none" strike="noStrike">
                          <a:solidFill>
                            <a:srgbClr val="000000"/>
                          </a:solidFill>
                          <a:effectLst/>
                          <a:latin typeface="Calibri" panose="020F0502020204030204" pitchFamily="34" charset="0"/>
                        </a:rPr>
                        <a:t>2019.1e.5cm-2024</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tc>
                  <a:txBody>
                    <a:bodyPr/>
                    <a:lstStyle/>
                    <a:p>
                      <a:pPr marL="0" algn="ctr" defTabSz="914400" rtl="0" eaLnBrk="1" fontAlgn="b" latinLnBrk="0" hangingPunct="1"/>
                      <a:r>
                        <a:rPr lang="en-US" sz="2100" b="0" i="0" u="none" strike="noStrike" kern="1200">
                          <a:solidFill>
                            <a:srgbClr val="000000"/>
                          </a:solidFill>
                          <a:effectLst/>
                          <a:latin typeface="Calibri" panose="020F0502020204030204" pitchFamily="34" charset="0"/>
                          <a:ea typeface="+mn-ea"/>
                          <a:cs typeface="+mn-cs"/>
                        </a:rPr>
                        <a:t>         47,580 </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tc>
                  <a:txBody>
                    <a:bodyPr/>
                    <a:lstStyle/>
                    <a:p>
                      <a:pPr algn="ctr" fontAlgn="b"/>
                      <a:r>
                        <a:rPr lang="en-US" sz="2100" b="0" i="0" u="none" strike="noStrike">
                          <a:solidFill>
                            <a:srgbClr val="000000"/>
                          </a:solidFill>
                          <a:effectLst/>
                          <a:latin typeface="Calibri" panose="020F0502020204030204" pitchFamily="34" charset="0"/>
                        </a:rPr>
                        <a:t>29.9%</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tc>
                  <a:txBody>
                    <a:bodyPr/>
                    <a:lstStyle/>
                    <a:p>
                      <a:pPr algn="ctr" fontAlgn="b"/>
                      <a:r>
                        <a:rPr lang="en-US" sz="2100" b="0" i="0" u="none" strike="noStrike">
                          <a:solidFill>
                            <a:srgbClr val="000000"/>
                          </a:solidFill>
                          <a:effectLst/>
                          <a:latin typeface="Calibri" panose="020F0502020204030204" pitchFamily="34" charset="0"/>
                        </a:rPr>
                        <a:t>   158,893 </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tc>
                  <a:txBody>
                    <a:bodyPr/>
                    <a:lstStyle/>
                    <a:p>
                      <a:pPr algn="ctr" fontAlgn="b"/>
                      <a:r>
                        <a:rPr lang="en-US" sz="2100" b="0" i="0" u="none" strike="noStrike">
                          <a:solidFill>
                            <a:srgbClr val="000000"/>
                          </a:solidFill>
                          <a:effectLst/>
                          <a:latin typeface="Calibri" panose="020F0502020204030204" pitchFamily="34" charset="0"/>
                        </a:rPr>
                        <a:t>0.42</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extLst>
                  <a:ext uri="{0D108BD9-81ED-4DB2-BD59-A6C34878D82A}">
                    <a16:rowId xmlns:a16="http://schemas.microsoft.com/office/drawing/2014/main" val="3640795906"/>
                  </a:ext>
                </a:extLst>
              </a:tr>
              <a:tr h="190500">
                <a:tc>
                  <a:txBody>
                    <a:bodyPr/>
                    <a:lstStyle/>
                    <a:p>
                      <a:pPr algn="l" fontAlgn="b"/>
                      <a:r>
                        <a:rPr lang="en-US" sz="2100" b="0" i="0" u="none" strike="noStrike" dirty="0" err="1" smtClean="0">
                          <a:solidFill>
                            <a:srgbClr val="000000"/>
                          </a:solidFill>
                          <a:effectLst/>
                          <a:latin typeface="Calibri" panose="020F0502020204030204" pitchFamily="34" charset="0"/>
                        </a:rPr>
                        <a:t>Twl</a:t>
                      </a:r>
                      <a:r>
                        <a:rPr lang="en-US" sz="2100" b="0" i="0" u="none" strike="noStrike" dirty="0" smtClean="0">
                          <a:solidFill>
                            <a:srgbClr val="000000"/>
                          </a:solidFill>
                          <a:effectLst/>
                          <a:latin typeface="Calibri" panose="020F0502020204030204" pitchFamily="34" charset="0"/>
                        </a:rPr>
                        <a:t> </a:t>
                      </a:r>
                      <a:r>
                        <a:rPr lang="en-US" sz="2100" b="0" i="0" u="none" strike="noStrike" dirty="0" err="1" smtClean="0">
                          <a:solidFill>
                            <a:srgbClr val="000000"/>
                          </a:solidFill>
                          <a:effectLst/>
                          <a:latin typeface="Calibri" panose="020F0502020204030204" pitchFamily="34" charset="0"/>
                        </a:rPr>
                        <a:t>selex</a:t>
                      </a:r>
                      <a:endParaRPr lang="en-US" sz="2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marL="0" algn="ctr" defTabSz="914400" rtl="0" eaLnBrk="1" fontAlgn="b" latinLnBrk="0" hangingPunct="1"/>
                      <a:r>
                        <a:rPr lang="en-US" sz="2100" b="0" i="0" u="none" strike="noStrike" kern="1200">
                          <a:solidFill>
                            <a:srgbClr val="000000"/>
                          </a:solidFill>
                          <a:effectLst/>
                          <a:latin typeface="Calibri" panose="020F0502020204030204" pitchFamily="34" charset="0"/>
                          <a:ea typeface="+mn-ea"/>
                          <a:cs typeface="+mn-cs"/>
                        </a:rPr>
                        <a:t>         51,767 </a:t>
                      </a:r>
                    </a:p>
                  </a:txBody>
                  <a:tcPr marL="9525" marR="9525" marT="9525" marB="0" anchor="b">
                    <a:lnL>
                      <a:noFill/>
                    </a:lnL>
                    <a:lnR>
                      <a:noFill/>
                    </a:lnR>
                    <a:lnT>
                      <a:noFill/>
                    </a:lnT>
                    <a:lnB>
                      <a:noFill/>
                    </a:lnB>
                  </a:tcPr>
                </a:tc>
                <a:tc>
                  <a:txBody>
                    <a:bodyPr/>
                    <a:lstStyle/>
                    <a:p>
                      <a:pPr algn="ctr" fontAlgn="b"/>
                      <a:r>
                        <a:rPr lang="en-US" sz="2100" b="0" i="0" u="none" strike="noStrike">
                          <a:solidFill>
                            <a:srgbClr val="000000"/>
                          </a:solidFill>
                          <a:effectLst/>
                          <a:latin typeface="Calibri" panose="020F0502020204030204" pitchFamily="34" charset="0"/>
                        </a:rPr>
                        <a:t>32.6%</a:t>
                      </a:r>
                    </a:p>
                  </a:txBody>
                  <a:tcPr marL="9525" marR="9525" marT="9525" marB="0" anchor="b">
                    <a:lnL>
                      <a:noFill/>
                    </a:lnL>
                    <a:lnR>
                      <a:noFill/>
                    </a:lnR>
                    <a:lnT>
                      <a:noFill/>
                    </a:lnT>
                    <a:lnB>
                      <a:noFill/>
                    </a:lnB>
                  </a:tcPr>
                </a:tc>
                <a:tc>
                  <a:txBody>
                    <a:bodyPr/>
                    <a:lstStyle/>
                    <a:p>
                      <a:pPr algn="ctr" fontAlgn="b"/>
                      <a:r>
                        <a:rPr lang="en-US" sz="2100" b="0" i="0" u="none" strike="noStrike" dirty="0">
                          <a:solidFill>
                            <a:srgbClr val="000000"/>
                          </a:solidFill>
                          <a:effectLst/>
                          <a:latin typeface="Calibri" panose="020F0502020204030204" pitchFamily="34" charset="0"/>
                        </a:rPr>
                        <a:t>   158,851 </a:t>
                      </a:r>
                    </a:p>
                  </a:txBody>
                  <a:tcPr marL="9525" marR="9525" marT="9525" marB="0" anchor="b">
                    <a:lnL>
                      <a:noFill/>
                    </a:lnL>
                    <a:lnR>
                      <a:noFill/>
                    </a:lnR>
                    <a:lnT>
                      <a:noFill/>
                    </a:lnT>
                    <a:lnB>
                      <a:noFill/>
                    </a:lnB>
                  </a:tcPr>
                </a:tc>
                <a:tc>
                  <a:txBody>
                    <a:bodyPr/>
                    <a:lstStyle/>
                    <a:p>
                      <a:pPr algn="ctr" fontAlgn="b"/>
                      <a:r>
                        <a:rPr lang="en-US" sz="2100" b="0" i="0" u="none" strike="noStrike">
                          <a:solidFill>
                            <a:srgbClr val="000000"/>
                          </a:solidFill>
                          <a:effectLst/>
                          <a:latin typeface="Calibri" panose="020F0502020204030204" pitchFamily="34" charset="0"/>
                        </a:rPr>
                        <a:t>0.47</a:t>
                      </a:r>
                    </a:p>
                  </a:txBody>
                  <a:tcPr marL="9525" marR="9525" marT="9525" marB="0" anchor="b">
                    <a:lnL>
                      <a:noFill/>
                    </a:lnL>
                    <a:lnR>
                      <a:noFill/>
                    </a:lnR>
                    <a:lnT>
                      <a:noFill/>
                    </a:lnT>
                    <a:lnB>
                      <a:noFill/>
                    </a:lnB>
                  </a:tcPr>
                </a:tc>
                <a:extLst>
                  <a:ext uri="{0D108BD9-81ED-4DB2-BD59-A6C34878D82A}">
                    <a16:rowId xmlns:a16="http://schemas.microsoft.com/office/drawing/2014/main" val="854373572"/>
                  </a:ext>
                </a:extLst>
              </a:tr>
              <a:tr h="190500">
                <a:tc>
                  <a:txBody>
                    <a:bodyPr/>
                    <a:lstStyle/>
                    <a:p>
                      <a:pPr algn="l" fontAlgn="b"/>
                      <a:r>
                        <a:rPr lang="en-US" sz="2100" b="0" i="0" u="none" strike="noStrike" dirty="0" smtClean="0">
                          <a:solidFill>
                            <a:srgbClr val="000000"/>
                          </a:solidFill>
                          <a:effectLst/>
                          <a:latin typeface="Calibri" panose="020F0502020204030204" pitchFamily="34" charset="0"/>
                        </a:rPr>
                        <a:t>LL </a:t>
                      </a:r>
                      <a:r>
                        <a:rPr lang="en-US" sz="2100" b="0" i="0" u="none" strike="noStrike" dirty="0" err="1" smtClean="0">
                          <a:solidFill>
                            <a:srgbClr val="000000"/>
                          </a:solidFill>
                          <a:effectLst/>
                          <a:latin typeface="Calibri" panose="020F0502020204030204" pitchFamily="34" charset="0"/>
                        </a:rPr>
                        <a:t>selex</a:t>
                      </a:r>
                      <a:endParaRPr lang="en-US" sz="2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marL="0" algn="ctr" defTabSz="914400" rtl="0" eaLnBrk="1" fontAlgn="b" latinLnBrk="0" hangingPunct="1"/>
                      <a:r>
                        <a:rPr lang="en-US" sz="2100" b="0" i="0" u="none" strike="noStrike" kern="1200" dirty="0">
                          <a:solidFill>
                            <a:srgbClr val="000000"/>
                          </a:solidFill>
                          <a:effectLst/>
                          <a:latin typeface="Calibri" panose="020F0502020204030204" pitchFamily="34" charset="0"/>
                          <a:ea typeface="+mn-ea"/>
                          <a:cs typeface="+mn-cs"/>
                        </a:rPr>
                        <a:t>         42,799 </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ctr" fontAlgn="b"/>
                      <a:r>
                        <a:rPr lang="en-US" sz="2100" b="0" i="0" u="none" strike="noStrike">
                          <a:solidFill>
                            <a:srgbClr val="000000"/>
                          </a:solidFill>
                          <a:effectLst/>
                          <a:latin typeface="Calibri" panose="020F0502020204030204" pitchFamily="34" charset="0"/>
                        </a:rPr>
                        <a:t>30.0%</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ctr" fontAlgn="b"/>
                      <a:r>
                        <a:rPr lang="en-US" sz="2100" b="0" i="0" u="none" strike="noStrike" dirty="0">
                          <a:solidFill>
                            <a:srgbClr val="000000"/>
                          </a:solidFill>
                          <a:effectLst/>
                          <a:latin typeface="Calibri" panose="020F0502020204030204" pitchFamily="34" charset="0"/>
                        </a:rPr>
                        <a:t>   142,462 </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ctr" fontAlgn="b"/>
                      <a:r>
                        <a:rPr lang="en-US" sz="2100" b="0" i="0" u="none" strike="noStrike" dirty="0">
                          <a:solidFill>
                            <a:srgbClr val="000000"/>
                          </a:solidFill>
                          <a:effectLst/>
                          <a:latin typeface="Calibri" panose="020F0502020204030204" pitchFamily="34" charset="0"/>
                        </a:rPr>
                        <a:t>0.50</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10929421"/>
                  </a:ext>
                </a:extLst>
              </a:tr>
            </a:tbl>
          </a:graphicData>
        </a:graphic>
      </p:graphicFrame>
    </p:spTree>
    <p:extLst>
      <p:ext uri="{BB962C8B-B14F-4D97-AF65-F5344CB8AC3E}">
        <p14:creationId xmlns:p14="http://schemas.microsoft.com/office/powerpoint/2010/main" val="358585494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Trawl and longline </a:t>
            </a:r>
            <a:r>
              <a:rPr lang="en-US" dirty="0" smtClean="0"/>
              <a:t>survey selectivity</a:t>
            </a:r>
            <a:endParaRPr lang="en-US" dirty="0"/>
          </a:p>
        </p:txBody>
      </p:sp>
      <p:sp>
        <p:nvSpPr>
          <p:cNvPr id="5" name="Content Placeholder 4"/>
          <p:cNvSpPr>
            <a:spLocks noGrp="1"/>
          </p:cNvSpPr>
          <p:nvPr>
            <p:ph idx="1"/>
          </p:nvPr>
        </p:nvSpPr>
        <p:spPr/>
        <p:txBody>
          <a:bodyPr>
            <a:normAutofit/>
          </a:bodyPr>
          <a:lstStyle/>
          <a:p>
            <a:r>
              <a:rPr lang="en-US" dirty="0" smtClean="0"/>
              <a:t>When it comes to trawl survey selectivity, not a whole lot gained by adding time-dependence, but there are consequences to investigate further</a:t>
            </a:r>
          </a:p>
          <a:p>
            <a:r>
              <a:rPr lang="en-US" dirty="0" smtClean="0"/>
              <a:t>May produce an ‘unusual’ shape, but dome-shaped longline survey clearly helps model fit better, but more shapes can be looked at besides this form of domed and asymptotic</a:t>
            </a:r>
          </a:p>
          <a:p>
            <a:r>
              <a:rPr lang="en-US" dirty="0" smtClean="0"/>
              <a:t>But wait, there’s more…</a:t>
            </a:r>
            <a:endParaRPr lang="en-US" dirty="0"/>
          </a:p>
          <a:p>
            <a:endParaRPr lang="en-US" dirty="0" smtClean="0"/>
          </a:p>
        </p:txBody>
      </p:sp>
    </p:spTree>
    <p:extLst>
      <p:ext uri="{BB962C8B-B14F-4D97-AF65-F5344CB8AC3E}">
        <p14:creationId xmlns:p14="http://schemas.microsoft.com/office/powerpoint/2010/main" val="70469383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Longline </a:t>
            </a:r>
            <a:r>
              <a:rPr lang="en-US" dirty="0" smtClean="0"/>
              <a:t>survey selectivity</a:t>
            </a:r>
            <a:endParaRPr lang="en-US" dirty="0"/>
          </a:p>
        </p:txBody>
      </p:sp>
      <p:sp>
        <p:nvSpPr>
          <p:cNvPr id="5" name="Content Placeholder 4"/>
          <p:cNvSpPr>
            <a:spLocks noGrp="1"/>
          </p:cNvSpPr>
          <p:nvPr>
            <p:ph idx="1"/>
          </p:nvPr>
        </p:nvSpPr>
        <p:spPr/>
        <p:txBody>
          <a:bodyPr>
            <a:normAutofit/>
          </a:bodyPr>
          <a:lstStyle/>
          <a:p>
            <a:r>
              <a:rPr lang="en-US" dirty="0" smtClean="0"/>
              <a:t>Part 2 of starting investigations:</a:t>
            </a:r>
          </a:p>
          <a:p>
            <a:r>
              <a:rPr lang="en-US" dirty="0" smtClean="0"/>
              <a:t>Compare between environmental link with selectivity parameters vs catchability</a:t>
            </a:r>
          </a:p>
          <a:p>
            <a:r>
              <a:rPr lang="en-US" dirty="0" smtClean="0"/>
              <a:t>5 estimated selectivity parameters, applied environmental link one-at-a-time</a:t>
            </a:r>
            <a:endParaRPr lang="en-US" dirty="0"/>
          </a:p>
          <a:p>
            <a:endParaRPr lang="en-US" dirty="0" smtClean="0"/>
          </a:p>
        </p:txBody>
      </p:sp>
    </p:spTree>
    <p:extLst>
      <p:ext uri="{BB962C8B-B14F-4D97-AF65-F5344CB8AC3E}">
        <p14:creationId xmlns:p14="http://schemas.microsoft.com/office/powerpoint/2010/main" val="193667112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Longline </a:t>
            </a:r>
            <a:r>
              <a:rPr lang="en-US" dirty="0" smtClean="0"/>
              <a:t>survey selectivity</a:t>
            </a:r>
            <a:endParaRPr lang="en-US" dirty="0"/>
          </a:p>
        </p:txBody>
      </p:sp>
      <p:sp>
        <p:nvSpPr>
          <p:cNvPr id="5" name="Content Placeholder 4"/>
          <p:cNvSpPr>
            <a:spLocks noGrp="1"/>
          </p:cNvSpPr>
          <p:nvPr>
            <p:ph idx="1"/>
          </p:nvPr>
        </p:nvSpPr>
        <p:spPr/>
        <p:txBody>
          <a:bodyPr>
            <a:normAutofit/>
          </a:bodyPr>
          <a:lstStyle/>
          <a:p>
            <a:r>
              <a:rPr lang="en-US" dirty="0" smtClean="0"/>
              <a:t>Some selectivity parameters slightly ‘preferred’ over catchability, combining the preferred results in ‘preferred’ model overall</a:t>
            </a:r>
          </a:p>
          <a:p>
            <a:r>
              <a:rPr lang="en-US" dirty="0" smtClean="0"/>
              <a:t>But, doesn’t resolve the shape of selectivity</a:t>
            </a:r>
            <a:endParaRPr lang="en-US" dirty="0"/>
          </a:p>
          <a:p>
            <a:endParaRPr lang="en-US" dirty="0" smtClean="0"/>
          </a:p>
        </p:txBody>
      </p:sp>
      <p:graphicFrame>
        <p:nvGraphicFramePr>
          <p:cNvPr id="2" name="Table 1"/>
          <p:cNvGraphicFramePr>
            <a:graphicFrameLocks noGrp="1"/>
          </p:cNvGraphicFramePr>
          <p:nvPr>
            <p:extLst>
              <p:ext uri="{D42A27DB-BD31-4B8C-83A1-F6EECF244321}">
                <p14:modId xmlns:p14="http://schemas.microsoft.com/office/powerpoint/2010/main" val="4087075047"/>
              </p:ext>
            </p:extLst>
          </p:nvPr>
        </p:nvGraphicFramePr>
        <p:xfrm>
          <a:off x="164759" y="3504753"/>
          <a:ext cx="11862481" cy="3005101"/>
        </p:xfrm>
        <a:graphic>
          <a:graphicData uri="http://schemas.openxmlformats.org/drawingml/2006/table">
            <a:tbl>
              <a:tblPr/>
              <a:tblGrid>
                <a:gridCol w="1202277">
                  <a:extLst>
                    <a:ext uri="{9D8B030D-6E8A-4147-A177-3AD203B41FA5}">
                      <a16:colId xmlns:a16="http://schemas.microsoft.com/office/drawing/2014/main" val="2492344805"/>
                    </a:ext>
                  </a:extLst>
                </a:gridCol>
                <a:gridCol w="2295387">
                  <a:extLst>
                    <a:ext uri="{9D8B030D-6E8A-4147-A177-3AD203B41FA5}">
                      <a16:colId xmlns:a16="http://schemas.microsoft.com/office/drawing/2014/main" val="3645466661"/>
                    </a:ext>
                  </a:extLst>
                </a:gridCol>
                <a:gridCol w="1363060">
                  <a:extLst>
                    <a:ext uri="{9D8B030D-6E8A-4147-A177-3AD203B41FA5}">
                      <a16:colId xmlns:a16="http://schemas.microsoft.com/office/drawing/2014/main" val="702811529"/>
                    </a:ext>
                  </a:extLst>
                </a:gridCol>
                <a:gridCol w="1363060">
                  <a:extLst>
                    <a:ext uri="{9D8B030D-6E8A-4147-A177-3AD203B41FA5}">
                      <a16:colId xmlns:a16="http://schemas.microsoft.com/office/drawing/2014/main" val="2444770098"/>
                    </a:ext>
                  </a:extLst>
                </a:gridCol>
                <a:gridCol w="1369490">
                  <a:extLst>
                    <a:ext uri="{9D8B030D-6E8A-4147-A177-3AD203B41FA5}">
                      <a16:colId xmlns:a16="http://schemas.microsoft.com/office/drawing/2014/main" val="229607891"/>
                    </a:ext>
                  </a:extLst>
                </a:gridCol>
                <a:gridCol w="1543087">
                  <a:extLst>
                    <a:ext uri="{9D8B030D-6E8A-4147-A177-3AD203B41FA5}">
                      <a16:colId xmlns:a16="http://schemas.microsoft.com/office/drawing/2014/main" val="450558994"/>
                    </a:ext>
                  </a:extLst>
                </a:gridCol>
                <a:gridCol w="1363060">
                  <a:extLst>
                    <a:ext uri="{9D8B030D-6E8A-4147-A177-3AD203B41FA5}">
                      <a16:colId xmlns:a16="http://schemas.microsoft.com/office/drawing/2014/main" val="2603890380"/>
                    </a:ext>
                  </a:extLst>
                </a:gridCol>
                <a:gridCol w="1363060">
                  <a:extLst>
                    <a:ext uri="{9D8B030D-6E8A-4147-A177-3AD203B41FA5}">
                      <a16:colId xmlns:a16="http://schemas.microsoft.com/office/drawing/2014/main" val="3488644637"/>
                    </a:ext>
                  </a:extLst>
                </a:gridCol>
              </a:tblGrid>
              <a:tr h="172336">
                <a:tc>
                  <a:txBody>
                    <a:bodyPr/>
                    <a:lstStyle/>
                    <a:p>
                      <a:pPr algn="l" fontAlgn="b"/>
                      <a:endParaRPr lang="en-US" sz="2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l" fontAlgn="b"/>
                      <a:r>
                        <a:rPr lang="en-US" sz="2100" b="0" i="0" u="none" strike="noStrike" dirty="0">
                          <a:solidFill>
                            <a:srgbClr val="000000"/>
                          </a:solidFill>
                          <a:effectLst/>
                          <a:latin typeface="Calibri" panose="020F0502020204030204" pitchFamily="34" charset="0"/>
                        </a:rPr>
                        <a:t>2019.1e.5cm-2024</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l" fontAlgn="b"/>
                      <a:r>
                        <a:rPr lang="en-US" sz="2100" b="0" i="0" u="none" strike="noStrike">
                          <a:solidFill>
                            <a:srgbClr val="000000"/>
                          </a:solidFill>
                          <a:effectLst/>
                          <a:latin typeface="Calibri" panose="020F0502020204030204" pitchFamily="34" charset="0"/>
                        </a:rPr>
                        <a:t>peak</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l" fontAlgn="b"/>
                      <a:r>
                        <a:rPr lang="en-US" sz="2100" b="0" i="0" u="none" strike="noStrike">
                          <a:solidFill>
                            <a:srgbClr val="000000"/>
                          </a:solidFill>
                          <a:effectLst/>
                          <a:latin typeface="Calibri" panose="020F0502020204030204" pitchFamily="34" charset="0"/>
                        </a:rPr>
                        <a:t>top_logit</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l" fontAlgn="b"/>
                      <a:r>
                        <a:rPr lang="en-US" sz="2100" b="0" i="0" u="none" strike="noStrike">
                          <a:solidFill>
                            <a:srgbClr val="000000"/>
                          </a:solidFill>
                          <a:effectLst/>
                          <a:latin typeface="Calibri" panose="020F0502020204030204" pitchFamily="34" charset="0"/>
                        </a:rPr>
                        <a:t>ascend_se</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l" fontAlgn="b"/>
                      <a:r>
                        <a:rPr lang="en-US" sz="2100" b="0" i="0" u="none" strike="noStrike">
                          <a:solidFill>
                            <a:srgbClr val="000000"/>
                          </a:solidFill>
                          <a:effectLst/>
                          <a:latin typeface="Calibri" panose="020F0502020204030204" pitchFamily="34" charset="0"/>
                        </a:rPr>
                        <a:t>descend_se</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l" fontAlgn="b"/>
                      <a:r>
                        <a:rPr lang="en-US" sz="2100" b="0" i="0" u="none" strike="noStrike">
                          <a:solidFill>
                            <a:srgbClr val="000000"/>
                          </a:solidFill>
                          <a:effectLst/>
                          <a:latin typeface="Calibri" panose="020F0502020204030204" pitchFamily="34" charset="0"/>
                        </a:rPr>
                        <a:t>start_logit</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l" fontAlgn="b"/>
                      <a:r>
                        <a:rPr lang="en-US" sz="2100" b="0" i="0" u="none" strike="noStrike" dirty="0">
                          <a:solidFill>
                            <a:srgbClr val="000000"/>
                          </a:solidFill>
                          <a:effectLst/>
                          <a:latin typeface="Calibri" panose="020F0502020204030204" pitchFamily="34" charset="0"/>
                        </a:rPr>
                        <a:t>combined</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40554801"/>
                  </a:ext>
                </a:extLst>
              </a:tr>
              <a:tr h="172336">
                <a:tc>
                  <a:txBody>
                    <a:bodyPr/>
                    <a:lstStyle/>
                    <a:p>
                      <a:pPr algn="l" fontAlgn="b"/>
                      <a:r>
                        <a:rPr lang="en-US" sz="2100" b="0" i="0" u="none" strike="noStrike" dirty="0">
                          <a:solidFill>
                            <a:srgbClr val="000000"/>
                          </a:solidFill>
                          <a:effectLst/>
                          <a:latin typeface="Calibri" panose="020F0502020204030204" pitchFamily="34" charset="0"/>
                        </a:rPr>
                        <a:t># </a:t>
                      </a:r>
                      <a:r>
                        <a:rPr lang="en-US" sz="2100" b="0" i="0" u="none" strike="noStrike" dirty="0" err="1" smtClean="0">
                          <a:solidFill>
                            <a:srgbClr val="000000"/>
                          </a:solidFill>
                          <a:effectLst/>
                          <a:latin typeface="Calibri" panose="020F0502020204030204" pitchFamily="34" charset="0"/>
                        </a:rPr>
                        <a:t>params</a:t>
                      </a:r>
                      <a:endParaRPr lang="en-US" sz="2100" b="0" i="0" u="none" strike="noStrike" dirty="0">
                        <a:solidFill>
                          <a:srgbClr val="000000"/>
                        </a:solidFill>
                        <a:effectLst/>
                        <a:latin typeface="Calibri" panose="020F0502020204030204" pitchFamily="34" charset="0"/>
                      </a:endParaRP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tc>
                  <a:txBody>
                    <a:bodyPr/>
                    <a:lstStyle/>
                    <a:p>
                      <a:pPr algn="r" fontAlgn="b"/>
                      <a:r>
                        <a:rPr lang="en-US" sz="2100" b="0" i="0" u="none" strike="noStrike">
                          <a:solidFill>
                            <a:srgbClr val="000000"/>
                          </a:solidFill>
                          <a:effectLst/>
                          <a:latin typeface="Calibri" panose="020F0502020204030204" pitchFamily="34" charset="0"/>
                        </a:rPr>
                        <a:t>194</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tc>
                  <a:txBody>
                    <a:bodyPr/>
                    <a:lstStyle/>
                    <a:p>
                      <a:pPr algn="r" fontAlgn="b"/>
                      <a:r>
                        <a:rPr lang="en-US" sz="2100" b="0" i="0" u="none" strike="noStrike">
                          <a:solidFill>
                            <a:srgbClr val="000000"/>
                          </a:solidFill>
                          <a:effectLst/>
                          <a:latin typeface="Calibri" panose="020F0502020204030204" pitchFamily="34" charset="0"/>
                        </a:rPr>
                        <a:t>194</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tc>
                  <a:txBody>
                    <a:bodyPr/>
                    <a:lstStyle/>
                    <a:p>
                      <a:pPr algn="r" fontAlgn="b"/>
                      <a:r>
                        <a:rPr lang="en-US" sz="2100" b="0" i="0" u="none" strike="noStrike">
                          <a:solidFill>
                            <a:srgbClr val="000000"/>
                          </a:solidFill>
                          <a:effectLst/>
                          <a:latin typeface="Calibri" panose="020F0502020204030204" pitchFamily="34" charset="0"/>
                        </a:rPr>
                        <a:t>194</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tc>
                  <a:txBody>
                    <a:bodyPr/>
                    <a:lstStyle/>
                    <a:p>
                      <a:pPr algn="r" fontAlgn="b"/>
                      <a:r>
                        <a:rPr lang="en-US" sz="2100" b="0" i="0" u="none" strike="noStrike">
                          <a:solidFill>
                            <a:srgbClr val="000000"/>
                          </a:solidFill>
                          <a:effectLst/>
                          <a:latin typeface="Calibri" panose="020F0502020204030204" pitchFamily="34" charset="0"/>
                        </a:rPr>
                        <a:t>194</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tc>
                  <a:txBody>
                    <a:bodyPr/>
                    <a:lstStyle/>
                    <a:p>
                      <a:pPr algn="r" fontAlgn="b"/>
                      <a:r>
                        <a:rPr lang="en-US" sz="2100" b="0" i="0" u="none" strike="noStrike">
                          <a:solidFill>
                            <a:srgbClr val="000000"/>
                          </a:solidFill>
                          <a:effectLst/>
                          <a:latin typeface="Calibri" panose="020F0502020204030204" pitchFamily="34" charset="0"/>
                        </a:rPr>
                        <a:t>194</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tc>
                  <a:txBody>
                    <a:bodyPr/>
                    <a:lstStyle/>
                    <a:p>
                      <a:pPr algn="r" fontAlgn="b"/>
                      <a:r>
                        <a:rPr lang="en-US" sz="2100" b="0" i="0" u="none" strike="noStrike">
                          <a:solidFill>
                            <a:srgbClr val="000000"/>
                          </a:solidFill>
                          <a:effectLst/>
                          <a:latin typeface="Calibri" panose="020F0502020204030204" pitchFamily="34" charset="0"/>
                        </a:rPr>
                        <a:t>194</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tc>
                  <a:txBody>
                    <a:bodyPr/>
                    <a:lstStyle/>
                    <a:p>
                      <a:pPr algn="r" fontAlgn="b"/>
                      <a:r>
                        <a:rPr lang="en-US" sz="2100" b="0" i="0" u="none" strike="noStrike" dirty="0">
                          <a:solidFill>
                            <a:srgbClr val="000000"/>
                          </a:solidFill>
                          <a:effectLst/>
                          <a:latin typeface="Calibri" panose="020F0502020204030204" pitchFamily="34" charset="0"/>
                        </a:rPr>
                        <a:t>196</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extLst>
                  <a:ext uri="{0D108BD9-81ED-4DB2-BD59-A6C34878D82A}">
                    <a16:rowId xmlns:a16="http://schemas.microsoft.com/office/drawing/2014/main" val="73220221"/>
                  </a:ext>
                </a:extLst>
              </a:tr>
              <a:tr h="184290">
                <a:tc>
                  <a:txBody>
                    <a:bodyPr/>
                    <a:lstStyle/>
                    <a:p>
                      <a:pPr algn="l" rtl="0" fontAlgn="b"/>
                      <a:r>
                        <a:rPr lang="en-US" sz="2100" b="0" i="0" u="none" strike="noStrike" dirty="0">
                          <a:solidFill>
                            <a:srgbClr val="000000"/>
                          </a:solidFill>
                          <a:effectLst/>
                          <a:latin typeface="Calibri" panose="020F0502020204030204" pitchFamily="34" charset="0"/>
                        </a:rPr>
                        <a:t>AIC</a:t>
                      </a:r>
                    </a:p>
                  </a:txBody>
                  <a:tcPr marL="9525" marR="9525" marT="9525" marB="0" anchor="b">
                    <a:lnL>
                      <a:noFill/>
                    </a:lnL>
                    <a:lnR>
                      <a:noFill/>
                    </a:lnR>
                    <a:lnT>
                      <a:noFill/>
                    </a:lnT>
                    <a:lnB>
                      <a:noFill/>
                    </a:lnB>
                  </a:tcPr>
                </a:tc>
                <a:tc>
                  <a:txBody>
                    <a:bodyPr/>
                    <a:lstStyle/>
                    <a:p>
                      <a:pPr algn="r" fontAlgn="b"/>
                      <a:r>
                        <a:rPr lang="en-US" sz="2100" b="0" i="0" u="none" strike="noStrike" dirty="0">
                          <a:solidFill>
                            <a:srgbClr val="000000"/>
                          </a:solidFill>
                          <a:effectLst/>
                          <a:latin typeface="Calibri" panose="020F0502020204030204" pitchFamily="34" charset="0"/>
                        </a:rPr>
                        <a:t>4336.02</a:t>
                      </a:r>
                    </a:p>
                  </a:txBody>
                  <a:tcPr marL="9525" marR="9525" marT="9525" marB="0" anchor="b">
                    <a:lnL>
                      <a:noFill/>
                    </a:lnL>
                    <a:lnR>
                      <a:noFill/>
                    </a:lnR>
                    <a:lnT>
                      <a:noFill/>
                    </a:lnT>
                    <a:lnB>
                      <a:noFill/>
                    </a:lnB>
                  </a:tcPr>
                </a:tc>
                <a:tc>
                  <a:txBody>
                    <a:bodyPr/>
                    <a:lstStyle/>
                    <a:p>
                      <a:pPr algn="r" fontAlgn="b"/>
                      <a:r>
                        <a:rPr lang="en-US" sz="2100" b="0" i="0" u="none" strike="noStrike">
                          <a:solidFill>
                            <a:srgbClr val="000000"/>
                          </a:solidFill>
                          <a:effectLst/>
                          <a:latin typeface="Calibri" panose="020F0502020204030204" pitchFamily="34" charset="0"/>
                        </a:rPr>
                        <a:t>4332.84</a:t>
                      </a:r>
                    </a:p>
                  </a:txBody>
                  <a:tcPr marL="9525" marR="9525" marT="9525" marB="0" anchor="b">
                    <a:lnL>
                      <a:noFill/>
                    </a:lnL>
                    <a:lnR>
                      <a:noFill/>
                    </a:lnR>
                    <a:lnT>
                      <a:noFill/>
                    </a:lnT>
                    <a:lnB>
                      <a:noFill/>
                    </a:lnB>
                  </a:tcPr>
                </a:tc>
                <a:tc>
                  <a:txBody>
                    <a:bodyPr/>
                    <a:lstStyle/>
                    <a:p>
                      <a:pPr algn="r" fontAlgn="b"/>
                      <a:r>
                        <a:rPr lang="en-US" sz="2100" b="0" i="0" u="none" strike="noStrike">
                          <a:solidFill>
                            <a:srgbClr val="000000"/>
                          </a:solidFill>
                          <a:effectLst/>
                          <a:latin typeface="Calibri" panose="020F0502020204030204" pitchFamily="34" charset="0"/>
                        </a:rPr>
                        <a:t>4344.14</a:t>
                      </a:r>
                    </a:p>
                  </a:txBody>
                  <a:tcPr marL="9525" marR="9525" marT="9525" marB="0" anchor="b">
                    <a:lnL>
                      <a:noFill/>
                    </a:lnL>
                    <a:lnR>
                      <a:noFill/>
                    </a:lnR>
                    <a:lnT>
                      <a:noFill/>
                    </a:lnT>
                    <a:lnB>
                      <a:noFill/>
                    </a:lnB>
                  </a:tcPr>
                </a:tc>
                <a:tc>
                  <a:txBody>
                    <a:bodyPr/>
                    <a:lstStyle/>
                    <a:p>
                      <a:pPr algn="r" fontAlgn="b"/>
                      <a:r>
                        <a:rPr lang="en-US" sz="2100" b="0" i="0" u="none" strike="noStrike">
                          <a:solidFill>
                            <a:srgbClr val="000000"/>
                          </a:solidFill>
                          <a:effectLst/>
                          <a:latin typeface="Calibri" panose="020F0502020204030204" pitchFamily="34" charset="0"/>
                        </a:rPr>
                        <a:t>4331.54</a:t>
                      </a:r>
                    </a:p>
                  </a:txBody>
                  <a:tcPr marL="9525" marR="9525" marT="9525" marB="0" anchor="b">
                    <a:lnL>
                      <a:noFill/>
                    </a:lnL>
                    <a:lnR>
                      <a:noFill/>
                    </a:lnR>
                    <a:lnT>
                      <a:noFill/>
                    </a:lnT>
                    <a:lnB>
                      <a:noFill/>
                    </a:lnB>
                  </a:tcPr>
                </a:tc>
                <a:tc>
                  <a:txBody>
                    <a:bodyPr/>
                    <a:lstStyle/>
                    <a:p>
                      <a:pPr algn="r" fontAlgn="b"/>
                      <a:r>
                        <a:rPr lang="en-US" sz="2100" b="0" i="0" u="none" strike="noStrike">
                          <a:solidFill>
                            <a:srgbClr val="000000"/>
                          </a:solidFill>
                          <a:effectLst/>
                          <a:latin typeface="Calibri" panose="020F0502020204030204" pitchFamily="34" charset="0"/>
                        </a:rPr>
                        <a:t>4343.72</a:t>
                      </a:r>
                    </a:p>
                  </a:txBody>
                  <a:tcPr marL="9525" marR="9525" marT="9525" marB="0" anchor="b">
                    <a:lnL>
                      <a:noFill/>
                    </a:lnL>
                    <a:lnR>
                      <a:noFill/>
                    </a:lnR>
                    <a:lnT>
                      <a:noFill/>
                    </a:lnT>
                    <a:lnB>
                      <a:noFill/>
                    </a:lnB>
                  </a:tcPr>
                </a:tc>
                <a:tc>
                  <a:txBody>
                    <a:bodyPr/>
                    <a:lstStyle/>
                    <a:p>
                      <a:pPr algn="r" fontAlgn="b"/>
                      <a:r>
                        <a:rPr lang="en-US" sz="2100" b="0" i="0" u="none" strike="noStrike">
                          <a:solidFill>
                            <a:srgbClr val="000000"/>
                          </a:solidFill>
                          <a:effectLst/>
                          <a:latin typeface="Calibri" panose="020F0502020204030204" pitchFamily="34" charset="0"/>
                        </a:rPr>
                        <a:t>4346.78</a:t>
                      </a:r>
                    </a:p>
                  </a:txBody>
                  <a:tcPr marL="9525" marR="9525" marT="9525" marB="0" anchor="b">
                    <a:lnL>
                      <a:noFill/>
                    </a:lnL>
                    <a:lnR>
                      <a:noFill/>
                    </a:lnR>
                    <a:lnT>
                      <a:noFill/>
                    </a:lnT>
                    <a:lnB>
                      <a:noFill/>
                    </a:lnB>
                  </a:tcPr>
                </a:tc>
                <a:tc>
                  <a:txBody>
                    <a:bodyPr/>
                    <a:lstStyle/>
                    <a:p>
                      <a:pPr algn="r" fontAlgn="b"/>
                      <a:r>
                        <a:rPr lang="en-US" sz="2100" b="0" i="0" u="none" strike="noStrike" dirty="0">
                          <a:solidFill>
                            <a:srgbClr val="000000"/>
                          </a:solidFill>
                          <a:effectLst/>
                          <a:latin typeface="Calibri" panose="020F0502020204030204" pitchFamily="34" charset="0"/>
                        </a:rPr>
                        <a:t>4328.52</a:t>
                      </a:r>
                    </a:p>
                  </a:txBody>
                  <a:tcPr marL="9525" marR="9525" marT="9525" marB="0" anchor="b">
                    <a:lnL>
                      <a:noFill/>
                    </a:lnL>
                    <a:lnR>
                      <a:noFill/>
                    </a:lnR>
                    <a:lnT>
                      <a:noFill/>
                    </a:lnT>
                    <a:lnB>
                      <a:noFill/>
                    </a:lnB>
                  </a:tcPr>
                </a:tc>
                <a:extLst>
                  <a:ext uri="{0D108BD9-81ED-4DB2-BD59-A6C34878D82A}">
                    <a16:rowId xmlns:a16="http://schemas.microsoft.com/office/drawing/2014/main" val="3285719549"/>
                  </a:ext>
                </a:extLst>
              </a:tr>
              <a:tr h="368581">
                <a:tc>
                  <a:txBody>
                    <a:bodyPr/>
                    <a:lstStyle/>
                    <a:p>
                      <a:pPr algn="l" rtl="0" fontAlgn="b"/>
                      <a:r>
                        <a:rPr lang="el-GR" sz="2100" b="0" i="0" u="none" strike="noStrike" dirty="0">
                          <a:solidFill>
                            <a:srgbClr val="000000"/>
                          </a:solidFill>
                          <a:effectLst/>
                          <a:latin typeface="Calibri" panose="020F0502020204030204" pitchFamily="34" charset="0"/>
                        </a:rPr>
                        <a:t>Δ</a:t>
                      </a:r>
                      <a:r>
                        <a:rPr lang="en-US" sz="2100" b="0" i="0" u="none" strike="noStrike" dirty="0">
                          <a:solidFill>
                            <a:srgbClr val="000000"/>
                          </a:solidFill>
                          <a:effectLst/>
                          <a:latin typeface="Calibri" panose="020F0502020204030204" pitchFamily="34" charset="0"/>
                        </a:rPr>
                        <a:t>AIC</a:t>
                      </a:r>
                    </a:p>
                  </a:txBody>
                  <a:tcPr marL="9525" marR="9525" marT="9525" marB="0" anchor="b">
                    <a:lnL>
                      <a:noFill/>
                    </a:lnL>
                    <a:lnR>
                      <a:noFill/>
                    </a:lnR>
                    <a:lnT>
                      <a:noFill/>
                    </a:lnT>
                    <a:lnB>
                      <a:noFill/>
                    </a:lnB>
                  </a:tcPr>
                </a:tc>
                <a:tc>
                  <a:txBody>
                    <a:bodyPr/>
                    <a:lstStyle/>
                    <a:p>
                      <a:pPr algn="r" fontAlgn="b"/>
                      <a:r>
                        <a:rPr lang="en-US" sz="2100" b="0" i="0" u="none" strike="noStrike" dirty="0">
                          <a:solidFill>
                            <a:srgbClr val="000000"/>
                          </a:solidFill>
                          <a:effectLst/>
                          <a:latin typeface="Calibri" panose="020F0502020204030204" pitchFamily="34" charset="0"/>
                        </a:rPr>
                        <a:t>7.50</a:t>
                      </a:r>
                    </a:p>
                  </a:txBody>
                  <a:tcPr marL="9525" marR="9525" marT="9525" marB="0" anchor="b">
                    <a:lnL>
                      <a:noFill/>
                    </a:lnL>
                    <a:lnR>
                      <a:noFill/>
                    </a:lnR>
                    <a:lnT>
                      <a:noFill/>
                    </a:lnT>
                    <a:lnB>
                      <a:noFill/>
                    </a:lnB>
                    <a:solidFill>
                      <a:schemeClr val="accent2">
                        <a:lumMod val="60000"/>
                        <a:lumOff val="40000"/>
                      </a:schemeClr>
                    </a:solidFill>
                  </a:tcPr>
                </a:tc>
                <a:tc>
                  <a:txBody>
                    <a:bodyPr/>
                    <a:lstStyle/>
                    <a:p>
                      <a:pPr algn="r" fontAlgn="b"/>
                      <a:r>
                        <a:rPr lang="en-US" sz="2100" b="0" i="0" u="none" strike="noStrike">
                          <a:solidFill>
                            <a:srgbClr val="000000"/>
                          </a:solidFill>
                          <a:effectLst/>
                          <a:latin typeface="Calibri" panose="020F0502020204030204" pitchFamily="34" charset="0"/>
                        </a:rPr>
                        <a:t>4.32</a:t>
                      </a:r>
                    </a:p>
                  </a:txBody>
                  <a:tcPr marL="9525" marR="9525" marT="9525" marB="0" anchor="b">
                    <a:lnL>
                      <a:noFill/>
                    </a:lnL>
                    <a:lnR>
                      <a:noFill/>
                    </a:lnR>
                    <a:lnT>
                      <a:noFill/>
                    </a:lnT>
                    <a:lnB>
                      <a:noFill/>
                    </a:lnB>
                    <a:solidFill>
                      <a:schemeClr val="accent2">
                        <a:lumMod val="60000"/>
                        <a:lumOff val="40000"/>
                      </a:schemeClr>
                    </a:solidFill>
                  </a:tcPr>
                </a:tc>
                <a:tc>
                  <a:txBody>
                    <a:bodyPr/>
                    <a:lstStyle/>
                    <a:p>
                      <a:pPr algn="r" fontAlgn="b"/>
                      <a:r>
                        <a:rPr lang="en-US" sz="2100" b="0" i="0" u="none" strike="noStrike">
                          <a:solidFill>
                            <a:srgbClr val="000000"/>
                          </a:solidFill>
                          <a:effectLst/>
                          <a:latin typeface="Calibri" panose="020F0502020204030204" pitchFamily="34" charset="0"/>
                        </a:rPr>
                        <a:t>15.62</a:t>
                      </a:r>
                    </a:p>
                  </a:txBody>
                  <a:tcPr marL="9525" marR="9525" marT="9525" marB="0" anchor="b">
                    <a:lnL>
                      <a:noFill/>
                    </a:lnL>
                    <a:lnR>
                      <a:noFill/>
                    </a:lnR>
                    <a:lnT>
                      <a:noFill/>
                    </a:lnT>
                    <a:lnB>
                      <a:noFill/>
                    </a:lnB>
                    <a:solidFill>
                      <a:schemeClr val="accent2">
                        <a:lumMod val="60000"/>
                        <a:lumOff val="40000"/>
                      </a:schemeClr>
                    </a:solidFill>
                  </a:tcPr>
                </a:tc>
                <a:tc>
                  <a:txBody>
                    <a:bodyPr/>
                    <a:lstStyle/>
                    <a:p>
                      <a:pPr algn="r" fontAlgn="b"/>
                      <a:r>
                        <a:rPr lang="en-US" sz="2100" b="0" i="0" u="none" strike="noStrike">
                          <a:solidFill>
                            <a:srgbClr val="000000"/>
                          </a:solidFill>
                          <a:effectLst/>
                          <a:latin typeface="Calibri" panose="020F0502020204030204" pitchFamily="34" charset="0"/>
                        </a:rPr>
                        <a:t>3.02</a:t>
                      </a:r>
                    </a:p>
                  </a:txBody>
                  <a:tcPr marL="9525" marR="9525" marT="9525" marB="0" anchor="b">
                    <a:lnL>
                      <a:noFill/>
                    </a:lnL>
                    <a:lnR>
                      <a:noFill/>
                    </a:lnR>
                    <a:lnT>
                      <a:noFill/>
                    </a:lnT>
                    <a:lnB>
                      <a:noFill/>
                    </a:lnB>
                    <a:solidFill>
                      <a:schemeClr val="accent2">
                        <a:lumMod val="60000"/>
                        <a:lumOff val="40000"/>
                      </a:schemeClr>
                    </a:solidFill>
                  </a:tcPr>
                </a:tc>
                <a:tc>
                  <a:txBody>
                    <a:bodyPr/>
                    <a:lstStyle/>
                    <a:p>
                      <a:pPr algn="r" fontAlgn="b"/>
                      <a:r>
                        <a:rPr lang="en-US" sz="2100" b="0" i="0" u="none" strike="noStrike">
                          <a:solidFill>
                            <a:srgbClr val="000000"/>
                          </a:solidFill>
                          <a:effectLst/>
                          <a:latin typeface="Calibri" panose="020F0502020204030204" pitchFamily="34" charset="0"/>
                        </a:rPr>
                        <a:t>15.20</a:t>
                      </a:r>
                    </a:p>
                  </a:txBody>
                  <a:tcPr marL="9525" marR="9525" marT="9525" marB="0" anchor="b">
                    <a:lnL>
                      <a:noFill/>
                    </a:lnL>
                    <a:lnR>
                      <a:noFill/>
                    </a:lnR>
                    <a:lnT>
                      <a:noFill/>
                    </a:lnT>
                    <a:lnB>
                      <a:noFill/>
                    </a:lnB>
                    <a:solidFill>
                      <a:schemeClr val="accent2">
                        <a:lumMod val="60000"/>
                        <a:lumOff val="40000"/>
                      </a:schemeClr>
                    </a:solidFill>
                  </a:tcPr>
                </a:tc>
                <a:tc>
                  <a:txBody>
                    <a:bodyPr/>
                    <a:lstStyle/>
                    <a:p>
                      <a:pPr algn="r" fontAlgn="b"/>
                      <a:r>
                        <a:rPr lang="en-US" sz="2100" b="0" i="0" u="none" strike="noStrike">
                          <a:solidFill>
                            <a:srgbClr val="000000"/>
                          </a:solidFill>
                          <a:effectLst/>
                          <a:latin typeface="Calibri" panose="020F0502020204030204" pitchFamily="34" charset="0"/>
                        </a:rPr>
                        <a:t>18.26</a:t>
                      </a:r>
                    </a:p>
                  </a:txBody>
                  <a:tcPr marL="9525" marR="9525" marT="9525" marB="0" anchor="b">
                    <a:lnL>
                      <a:noFill/>
                    </a:lnL>
                    <a:lnR>
                      <a:noFill/>
                    </a:lnR>
                    <a:lnT>
                      <a:noFill/>
                    </a:lnT>
                    <a:lnB>
                      <a:noFill/>
                    </a:lnB>
                    <a:solidFill>
                      <a:schemeClr val="accent2">
                        <a:lumMod val="60000"/>
                        <a:lumOff val="40000"/>
                      </a:schemeClr>
                    </a:solidFill>
                  </a:tcPr>
                </a:tc>
                <a:tc>
                  <a:txBody>
                    <a:bodyPr/>
                    <a:lstStyle/>
                    <a:p>
                      <a:pPr algn="r" fontAlgn="b"/>
                      <a:r>
                        <a:rPr lang="en-US" sz="2100" b="0" i="0" u="none" strike="noStrike" dirty="0">
                          <a:solidFill>
                            <a:srgbClr val="000000"/>
                          </a:solidFill>
                          <a:effectLst/>
                          <a:latin typeface="Calibri" panose="020F0502020204030204" pitchFamily="34" charset="0"/>
                        </a:rPr>
                        <a:t>0.00</a:t>
                      </a:r>
                    </a:p>
                  </a:txBody>
                  <a:tcPr marL="9525" marR="9525" marT="9525" marB="0" anchor="b">
                    <a:lnL>
                      <a:noFill/>
                    </a:lnL>
                    <a:lnR>
                      <a:noFill/>
                    </a:lnR>
                    <a:lnT>
                      <a:noFill/>
                    </a:lnT>
                    <a:lnB>
                      <a:noFill/>
                    </a:lnB>
                    <a:solidFill>
                      <a:schemeClr val="accent2">
                        <a:lumMod val="60000"/>
                        <a:lumOff val="40000"/>
                      </a:schemeClr>
                    </a:solidFill>
                  </a:tcPr>
                </a:tc>
                <a:extLst>
                  <a:ext uri="{0D108BD9-81ED-4DB2-BD59-A6C34878D82A}">
                    <a16:rowId xmlns:a16="http://schemas.microsoft.com/office/drawing/2014/main" val="4049066490"/>
                  </a:ext>
                </a:extLst>
              </a:tr>
              <a:tr h="172336">
                <a:tc>
                  <a:txBody>
                    <a:bodyPr/>
                    <a:lstStyle/>
                    <a:p>
                      <a:pPr algn="l" fontAlgn="b"/>
                      <a:r>
                        <a:rPr lang="en-US" sz="2100" b="0" i="0" u="none" strike="noStrike">
                          <a:solidFill>
                            <a:srgbClr val="000000"/>
                          </a:solidFill>
                          <a:effectLst/>
                          <a:latin typeface="Calibri" panose="020F0502020204030204" pitchFamily="34" charset="0"/>
                        </a:rPr>
                        <a:t>TOTAL</a:t>
                      </a:r>
                    </a:p>
                  </a:txBody>
                  <a:tcPr marL="9525" marR="9525" marT="9525" marB="0" anchor="b">
                    <a:lnL>
                      <a:noFill/>
                    </a:lnL>
                    <a:lnR>
                      <a:noFill/>
                    </a:lnR>
                    <a:lnT>
                      <a:noFill/>
                    </a:lnT>
                    <a:lnB>
                      <a:noFill/>
                    </a:lnB>
                  </a:tcPr>
                </a:tc>
                <a:tc>
                  <a:txBody>
                    <a:bodyPr/>
                    <a:lstStyle/>
                    <a:p>
                      <a:pPr algn="r" fontAlgn="b"/>
                      <a:r>
                        <a:rPr lang="en-US" sz="2100" b="0" i="0" u="none" strike="noStrike">
                          <a:solidFill>
                            <a:srgbClr val="000000"/>
                          </a:solidFill>
                          <a:effectLst/>
                          <a:latin typeface="Calibri" panose="020F0502020204030204" pitchFamily="34" charset="0"/>
                        </a:rPr>
                        <a:t>1974.01</a:t>
                      </a:r>
                    </a:p>
                  </a:txBody>
                  <a:tcPr marL="9525" marR="9525" marT="9525" marB="0" anchor="b">
                    <a:lnL>
                      <a:noFill/>
                    </a:lnL>
                    <a:lnR>
                      <a:noFill/>
                    </a:lnR>
                    <a:lnT>
                      <a:noFill/>
                    </a:lnT>
                    <a:lnB>
                      <a:noFill/>
                    </a:lnB>
                  </a:tcPr>
                </a:tc>
                <a:tc>
                  <a:txBody>
                    <a:bodyPr/>
                    <a:lstStyle/>
                    <a:p>
                      <a:pPr algn="r" fontAlgn="b"/>
                      <a:r>
                        <a:rPr lang="en-US" sz="2100" b="0" i="0" u="none" strike="noStrike">
                          <a:solidFill>
                            <a:srgbClr val="000000"/>
                          </a:solidFill>
                          <a:effectLst/>
                          <a:latin typeface="Calibri" panose="020F0502020204030204" pitchFamily="34" charset="0"/>
                        </a:rPr>
                        <a:t>1972.42</a:t>
                      </a:r>
                    </a:p>
                  </a:txBody>
                  <a:tcPr marL="9525" marR="9525" marT="9525" marB="0" anchor="b">
                    <a:lnL>
                      <a:noFill/>
                    </a:lnL>
                    <a:lnR>
                      <a:noFill/>
                    </a:lnR>
                    <a:lnT>
                      <a:noFill/>
                    </a:lnT>
                    <a:lnB>
                      <a:noFill/>
                    </a:lnB>
                  </a:tcPr>
                </a:tc>
                <a:tc>
                  <a:txBody>
                    <a:bodyPr/>
                    <a:lstStyle/>
                    <a:p>
                      <a:pPr algn="r" fontAlgn="b"/>
                      <a:r>
                        <a:rPr lang="en-US" sz="2100" b="0" i="0" u="none" strike="noStrike">
                          <a:solidFill>
                            <a:srgbClr val="000000"/>
                          </a:solidFill>
                          <a:effectLst/>
                          <a:latin typeface="Calibri" panose="020F0502020204030204" pitchFamily="34" charset="0"/>
                        </a:rPr>
                        <a:t>1978.07</a:t>
                      </a:r>
                    </a:p>
                  </a:txBody>
                  <a:tcPr marL="9525" marR="9525" marT="9525" marB="0" anchor="b">
                    <a:lnL>
                      <a:noFill/>
                    </a:lnL>
                    <a:lnR>
                      <a:noFill/>
                    </a:lnR>
                    <a:lnT>
                      <a:noFill/>
                    </a:lnT>
                    <a:lnB>
                      <a:noFill/>
                    </a:lnB>
                  </a:tcPr>
                </a:tc>
                <a:tc>
                  <a:txBody>
                    <a:bodyPr/>
                    <a:lstStyle/>
                    <a:p>
                      <a:pPr algn="r" fontAlgn="b"/>
                      <a:r>
                        <a:rPr lang="en-US" sz="2100" b="0" i="0" u="none" strike="noStrike">
                          <a:solidFill>
                            <a:srgbClr val="000000"/>
                          </a:solidFill>
                          <a:effectLst/>
                          <a:latin typeface="Calibri" panose="020F0502020204030204" pitchFamily="34" charset="0"/>
                        </a:rPr>
                        <a:t>1971.77</a:t>
                      </a:r>
                    </a:p>
                  </a:txBody>
                  <a:tcPr marL="9525" marR="9525" marT="9525" marB="0" anchor="b">
                    <a:lnL>
                      <a:noFill/>
                    </a:lnL>
                    <a:lnR>
                      <a:noFill/>
                    </a:lnR>
                    <a:lnT>
                      <a:noFill/>
                    </a:lnT>
                    <a:lnB>
                      <a:noFill/>
                    </a:lnB>
                  </a:tcPr>
                </a:tc>
                <a:tc>
                  <a:txBody>
                    <a:bodyPr/>
                    <a:lstStyle/>
                    <a:p>
                      <a:pPr algn="r" fontAlgn="b"/>
                      <a:r>
                        <a:rPr lang="en-US" sz="2100" b="0" i="0" u="none" strike="noStrike">
                          <a:solidFill>
                            <a:srgbClr val="000000"/>
                          </a:solidFill>
                          <a:effectLst/>
                          <a:latin typeface="Calibri" panose="020F0502020204030204" pitchFamily="34" charset="0"/>
                        </a:rPr>
                        <a:t>1977.86</a:t>
                      </a:r>
                    </a:p>
                  </a:txBody>
                  <a:tcPr marL="9525" marR="9525" marT="9525" marB="0" anchor="b">
                    <a:lnL>
                      <a:noFill/>
                    </a:lnL>
                    <a:lnR>
                      <a:noFill/>
                    </a:lnR>
                    <a:lnT>
                      <a:noFill/>
                    </a:lnT>
                    <a:lnB>
                      <a:noFill/>
                    </a:lnB>
                  </a:tcPr>
                </a:tc>
                <a:tc>
                  <a:txBody>
                    <a:bodyPr/>
                    <a:lstStyle/>
                    <a:p>
                      <a:pPr algn="r" fontAlgn="b"/>
                      <a:r>
                        <a:rPr lang="en-US" sz="2100" b="0" i="0" u="none" strike="noStrike">
                          <a:solidFill>
                            <a:srgbClr val="000000"/>
                          </a:solidFill>
                          <a:effectLst/>
                          <a:latin typeface="Calibri" panose="020F0502020204030204" pitchFamily="34" charset="0"/>
                        </a:rPr>
                        <a:t>1979.39</a:t>
                      </a:r>
                    </a:p>
                  </a:txBody>
                  <a:tcPr marL="9525" marR="9525" marT="9525" marB="0" anchor="b">
                    <a:lnL>
                      <a:noFill/>
                    </a:lnL>
                    <a:lnR>
                      <a:noFill/>
                    </a:lnR>
                    <a:lnT>
                      <a:noFill/>
                    </a:lnT>
                    <a:lnB>
                      <a:noFill/>
                    </a:lnB>
                  </a:tcPr>
                </a:tc>
                <a:tc>
                  <a:txBody>
                    <a:bodyPr/>
                    <a:lstStyle/>
                    <a:p>
                      <a:pPr algn="r" fontAlgn="b"/>
                      <a:r>
                        <a:rPr lang="en-US" sz="2100" b="0" i="0" u="none" strike="noStrike" dirty="0">
                          <a:solidFill>
                            <a:srgbClr val="000000"/>
                          </a:solidFill>
                          <a:effectLst/>
                          <a:latin typeface="Calibri" panose="020F0502020204030204" pitchFamily="34" charset="0"/>
                        </a:rPr>
                        <a:t>1968.26</a:t>
                      </a:r>
                    </a:p>
                  </a:txBody>
                  <a:tcPr marL="9525" marR="9525" marT="9525" marB="0" anchor="b">
                    <a:lnL>
                      <a:noFill/>
                    </a:lnL>
                    <a:lnR>
                      <a:noFill/>
                    </a:lnR>
                    <a:lnT>
                      <a:noFill/>
                    </a:lnT>
                    <a:lnB>
                      <a:noFill/>
                    </a:lnB>
                  </a:tcPr>
                </a:tc>
                <a:extLst>
                  <a:ext uri="{0D108BD9-81ED-4DB2-BD59-A6C34878D82A}">
                    <a16:rowId xmlns:a16="http://schemas.microsoft.com/office/drawing/2014/main" val="3639139235"/>
                  </a:ext>
                </a:extLst>
              </a:tr>
              <a:tr h="172336">
                <a:tc>
                  <a:txBody>
                    <a:bodyPr/>
                    <a:lstStyle/>
                    <a:p>
                      <a:pPr algn="l" fontAlgn="b"/>
                      <a:r>
                        <a:rPr lang="en-US" sz="2100" b="0" i="0" u="none" strike="noStrike">
                          <a:solidFill>
                            <a:srgbClr val="000000"/>
                          </a:solidFill>
                          <a:effectLst/>
                          <a:latin typeface="Calibri" panose="020F0502020204030204" pitchFamily="34" charset="0"/>
                        </a:rPr>
                        <a:t>Catch</a:t>
                      </a:r>
                    </a:p>
                  </a:txBody>
                  <a:tcPr marL="9525" marR="9525" marT="9525" marB="0" anchor="b">
                    <a:lnL>
                      <a:noFill/>
                    </a:lnL>
                    <a:lnR>
                      <a:noFill/>
                    </a:lnR>
                    <a:lnT>
                      <a:noFill/>
                    </a:lnT>
                    <a:lnB>
                      <a:noFill/>
                    </a:lnB>
                  </a:tcPr>
                </a:tc>
                <a:tc>
                  <a:txBody>
                    <a:bodyPr/>
                    <a:lstStyle/>
                    <a:p>
                      <a:pPr algn="r" fontAlgn="b"/>
                      <a:r>
                        <a:rPr lang="en-US" sz="2100" b="0" i="0" u="none" strike="noStrike">
                          <a:solidFill>
                            <a:srgbClr val="000000"/>
                          </a:solidFill>
                          <a:effectLst/>
                          <a:latin typeface="Calibri" panose="020F0502020204030204" pitchFamily="34" charset="0"/>
                        </a:rPr>
                        <a:t>1.91E-12</a:t>
                      </a:r>
                    </a:p>
                  </a:txBody>
                  <a:tcPr marL="9525" marR="9525" marT="9525" marB="0" anchor="b">
                    <a:lnL>
                      <a:noFill/>
                    </a:lnL>
                    <a:lnR>
                      <a:noFill/>
                    </a:lnR>
                    <a:lnT>
                      <a:noFill/>
                    </a:lnT>
                    <a:lnB>
                      <a:noFill/>
                    </a:lnB>
                  </a:tcPr>
                </a:tc>
                <a:tc>
                  <a:txBody>
                    <a:bodyPr/>
                    <a:lstStyle/>
                    <a:p>
                      <a:pPr algn="r" fontAlgn="b"/>
                      <a:r>
                        <a:rPr lang="en-US" sz="2100" b="0" i="0" u="none" strike="noStrike">
                          <a:solidFill>
                            <a:srgbClr val="000000"/>
                          </a:solidFill>
                          <a:effectLst/>
                          <a:latin typeface="Calibri" panose="020F0502020204030204" pitchFamily="34" charset="0"/>
                        </a:rPr>
                        <a:t>2.46E-12</a:t>
                      </a:r>
                    </a:p>
                  </a:txBody>
                  <a:tcPr marL="9525" marR="9525" marT="9525" marB="0" anchor="b">
                    <a:lnL>
                      <a:noFill/>
                    </a:lnL>
                    <a:lnR>
                      <a:noFill/>
                    </a:lnR>
                    <a:lnT>
                      <a:noFill/>
                    </a:lnT>
                    <a:lnB>
                      <a:noFill/>
                    </a:lnB>
                  </a:tcPr>
                </a:tc>
                <a:tc>
                  <a:txBody>
                    <a:bodyPr/>
                    <a:lstStyle/>
                    <a:p>
                      <a:pPr algn="r" fontAlgn="b"/>
                      <a:r>
                        <a:rPr lang="en-US" sz="2100" b="0" i="0" u="none" strike="noStrike">
                          <a:solidFill>
                            <a:srgbClr val="000000"/>
                          </a:solidFill>
                          <a:effectLst/>
                          <a:latin typeface="Calibri" panose="020F0502020204030204" pitchFamily="34" charset="0"/>
                        </a:rPr>
                        <a:t>2.19E-12</a:t>
                      </a:r>
                    </a:p>
                  </a:txBody>
                  <a:tcPr marL="9525" marR="9525" marT="9525" marB="0" anchor="b">
                    <a:lnL>
                      <a:noFill/>
                    </a:lnL>
                    <a:lnR>
                      <a:noFill/>
                    </a:lnR>
                    <a:lnT>
                      <a:noFill/>
                    </a:lnT>
                    <a:lnB>
                      <a:noFill/>
                    </a:lnB>
                  </a:tcPr>
                </a:tc>
                <a:tc>
                  <a:txBody>
                    <a:bodyPr/>
                    <a:lstStyle/>
                    <a:p>
                      <a:pPr algn="r" fontAlgn="b"/>
                      <a:r>
                        <a:rPr lang="en-US" sz="2100" b="0" i="0" u="none" strike="noStrike">
                          <a:solidFill>
                            <a:srgbClr val="000000"/>
                          </a:solidFill>
                          <a:effectLst/>
                          <a:latin typeface="Calibri" panose="020F0502020204030204" pitchFamily="34" charset="0"/>
                        </a:rPr>
                        <a:t>2.47E-12</a:t>
                      </a:r>
                    </a:p>
                  </a:txBody>
                  <a:tcPr marL="9525" marR="9525" marT="9525" marB="0" anchor="b">
                    <a:lnL>
                      <a:noFill/>
                    </a:lnL>
                    <a:lnR>
                      <a:noFill/>
                    </a:lnR>
                    <a:lnT>
                      <a:noFill/>
                    </a:lnT>
                    <a:lnB>
                      <a:noFill/>
                    </a:lnB>
                  </a:tcPr>
                </a:tc>
                <a:tc>
                  <a:txBody>
                    <a:bodyPr/>
                    <a:lstStyle/>
                    <a:p>
                      <a:pPr algn="r" fontAlgn="b"/>
                      <a:r>
                        <a:rPr lang="en-US" sz="2100" b="0" i="0" u="none" strike="noStrike">
                          <a:solidFill>
                            <a:srgbClr val="000000"/>
                          </a:solidFill>
                          <a:effectLst/>
                          <a:latin typeface="Calibri" panose="020F0502020204030204" pitchFamily="34" charset="0"/>
                        </a:rPr>
                        <a:t>2.24E-12</a:t>
                      </a:r>
                    </a:p>
                  </a:txBody>
                  <a:tcPr marL="9525" marR="9525" marT="9525" marB="0" anchor="b">
                    <a:lnL>
                      <a:noFill/>
                    </a:lnL>
                    <a:lnR>
                      <a:noFill/>
                    </a:lnR>
                    <a:lnT>
                      <a:noFill/>
                    </a:lnT>
                    <a:lnB>
                      <a:noFill/>
                    </a:lnB>
                  </a:tcPr>
                </a:tc>
                <a:tc>
                  <a:txBody>
                    <a:bodyPr/>
                    <a:lstStyle/>
                    <a:p>
                      <a:pPr algn="r" fontAlgn="b"/>
                      <a:r>
                        <a:rPr lang="en-US" sz="2100" b="0" i="0" u="none" strike="noStrike">
                          <a:solidFill>
                            <a:srgbClr val="000000"/>
                          </a:solidFill>
                          <a:effectLst/>
                          <a:latin typeface="Calibri" panose="020F0502020204030204" pitchFamily="34" charset="0"/>
                        </a:rPr>
                        <a:t>2.19E-12</a:t>
                      </a:r>
                    </a:p>
                  </a:txBody>
                  <a:tcPr marL="9525" marR="9525" marT="9525" marB="0" anchor="b">
                    <a:lnL>
                      <a:noFill/>
                    </a:lnL>
                    <a:lnR>
                      <a:noFill/>
                    </a:lnR>
                    <a:lnT>
                      <a:noFill/>
                    </a:lnT>
                    <a:lnB>
                      <a:noFill/>
                    </a:lnB>
                  </a:tcPr>
                </a:tc>
                <a:tc>
                  <a:txBody>
                    <a:bodyPr/>
                    <a:lstStyle/>
                    <a:p>
                      <a:pPr algn="r" fontAlgn="b"/>
                      <a:r>
                        <a:rPr lang="en-US" sz="2100" b="0" i="0" u="none" strike="noStrike">
                          <a:solidFill>
                            <a:srgbClr val="000000"/>
                          </a:solidFill>
                          <a:effectLst/>
                          <a:latin typeface="Calibri" panose="020F0502020204030204" pitchFamily="34" charset="0"/>
                        </a:rPr>
                        <a:t>1.36E-12</a:t>
                      </a:r>
                    </a:p>
                  </a:txBody>
                  <a:tcPr marL="9525" marR="9525" marT="9525" marB="0" anchor="b">
                    <a:lnL>
                      <a:noFill/>
                    </a:lnL>
                    <a:lnR>
                      <a:noFill/>
                    </a:lnR>
                    <a:lnT>
                      <a:noFill/>
                    </a:lnT>
                    <a:lnB>
                      <a:noFill/>
                    </a:lnB>
                  </a:tcPr>
                </a:tc>
                <a:extLst>
                  <a:ext uri="{0D108BD9-81ED-4DB2-BD59-A6C34878D82A}">
                    <a16:rowId xmlns:a16="http://schemas.microsoft.com/office/drawing/2014/main" val="2837915143"/>
                  </a:ext>
                </a:extLst>
              </a:tr>
              <a:tr h="172336">
                <a:tc>
                  <a:txBody>
                    <a:bodyPr/>
                    <a:lstStyle/>
                    <a:p>
                      <a:pPr algn="l" fontAlgn="b"/>
                      <a:r>
                        <a:rPr lang="en-US" sz="2100" b="0" i="0" u="none" strike="noStrike">
                          <a:solidFill>
                            <a:srgbClr val="000000"/>
                          </a:solidFill>
                          <a:effectLst/>
                          <a:latin typeface="Calibri" panose="020F0502020204030204" pitchFamily="34" charset="0"/>
                        </a:rPr>
                        <a:t>Survey</a:t>
                      </a:r>
                    </a:p>
                  </a:txBody>
                  <a:tcPr marL="9525" marR="9525" marT="9525" marB="0" anchor="b">
                    <a:lnL>
                      <a:noFill/>
                    </a:lnL>
                    <a:lnR>
                      <a:noFill/>
                    </a:lnR>
                    <a:lnT>
                      <a:noFill/>
                    </a:lnT>
                    <a:lnB>
                      <a:noFill/>
                    </a:lnB>
                  </a:tcPr>
                </a:tc>
                <a:tc>
                  <a:txBody>
                    <a:bodyPr/>
                    <a:lstStyle/>
                    <a:p>
                      <a:pPr algn="r" fontAlgn="b"/>
                      <a:r>
                        <a:rPr lang="en-US" sz="2100" b="0" i="0" u="none" strike="noStrike">
                          <a:solidFill>
                            <a:srgbClr val="000000"/>
                          </a:solidFill>
                          <a:effectLst/>
                          <a:latin typeface="Calibri" panose="020F0502020204030204" pitchFamily="34" charset="0"/>
                        </a:rPr>
                        <a:t>2.16</a:t>
                      </a:r>
                    </a:p>
                  </a:txBody>
                  <a:tcPr marL="9525" marR="9525" marT="9525" marB="0" anchor="b">
                    <a:lnL>
                      <a:noFill/>
                    </a:lnL>
                    <a:lnR>
                      <a:noFill/>
                    </a:lnR>
                    <a:lnT>
                      <a:noFill/>
                    </a:lnT>
                    <a:lnB>
                      <a:noFill/>
                    </a:lnB>
                  </a:tcPr>
                </a:tc>
                <a:tc>
                  <a:txBody>
                    <a:bodyPr/>
                    <a:lstStyle/>
                    <a:p>
                      <a:pPr algn="r" fontAlgn="b"/>
                      <a:r>
                        <a:rPr lang="en-US" sz="2100" b="0" i="0" u="none" strike="noStrike">
                          <a:solidFill>
                            <a:srgbClr val="000000"/>
                          </a:solidFill>
                          <a:effectLst/>
                          <a:latin typeface="Calibri" panose="020F0502020204030204" pitchFamily="34" charset="0"/>
                        </a:rPr>
                        <a:t>5.81</a:t>
                      </a:r>
                    </a:p>
                  </a:txBody>
                  <a:tcPr marL="9525" marR="9525" marT="9525" marB="0" anchor="b">
                    <a:lnL>
                      <a:noFill/>
                    </a:lnL>
                    <a:lnR>
                      <a:noFill/>
                    </a:lnR>
                    <a:lnT>
                      <a:noFill/>
                    </a:lnT>
                    <a:lnB>
                      <a:noFill/>
                    </a:lnB>
                  </a:tcPr>
                </a:tc>
                <a:tc>
                  <a:txBody>
                    <a:bodyPr/>
                    <a:lstStyle/>
                    <a:p>
                      <a:pPr algn="r" fontAlgn="b"/>
                      <a:r>
                        <a:rPr lang="en-US" sz="2100" b="0" i="0" u="none" strike="noStrike">
                          <a:solidFill>
                            <a:srgbClr val="000000"/>
                          </a:solidFill>
                          <a:effectLst/>
                          <a:latin typeface="Calibri" panose="020F0502020204030204" pitchFamily="34" charset="0"/>
                        </a:rPr>
                        <a:t>8.92</a:t>
                      </a:r>
                    </a:p>
                  </a:txBody>
                  <a:tcPr marL="9525" marR="9525" marT="9525" marB="0" anchor="b">
                    <a:lnL>
                      <a:noFill/>
                    </a:lnL>
                    <a:lnR>
                      <a:noFill/>
                    </a:lnR>
                    <a:lnT>
                      <a:noFill/>
                    </a:lnT>
                    <a:lnB>
                      <a:noFill/>
                    </a:lnB>
                  </a:tcPr>
                </a:tc>
                <a:tc>
                  <a:txBody>
                    <a:bodyPr/>
                    <a:lstStyle/>
                    <a:p>
                      <a:pPr algn="r" fontAlgn="b"/>
                      <a:r>
                        <a:rPr lang="en-US" sz="2100" b="0" i="0" u="none" strike="noStrike">
                          <a:solidFill>
                            <a:srgbClr val="000000"/>
                          </a:solidFill>
                          <a:effectLst/>
                          <a:latin typeface="Calibri" panose="020F0502020204030204" pitchFamily="34" charset="0"/>
                        </a:rPr>
                        <a:t>6.31</a:t>
                      </a:r>
                    </a:p>
                  </a:txBody>
                  <a:tcPr marL="9525" marR="9525" marT="9525" marB="0" anchor="b">
                    <a:lnL>
                      <a:noFill/>
                    </a:lnL>
                    <a:lnR>
                      <a:noFill/>
                    </a:lnR>
                    <a:lnT>
                      <a:noFill/>
                    </a:lnT>
                    <a:lnB>
                      <a:noFill/>
                    </a:lnB>
                  </a:tcPr>
                </a:tc>
                <a:tc>
                  <a:txBody>
                    <a:bodyPr/>
                    <a:lstStyle/>
                    <a:p>
                      <a:pPr algn="r" fontAlgn="b"/>
                      <a:r>
                        <a:rPr lang="en-US" sz="2100" b="0" i="0" u="none" strike="noStrike">
                          <a:solidFill>
                            <a:srgbClr val="000000"/>
                          </a:solidFill>
                          <a:effectLst/>
                          <a:latin typeface="Calibri" panose="020F0502020204030204" pitchFamily="34" charset="0"/>
                        </a:rPr>
                        <a:t>9.73</a:t>
                      </a:r>
                    </a:p>
                  </a:txBody>
                  <a:tcPr marL="9525" marR="9525" marT="9525" marB="0" anchor="b">
                    <a:lnL>
                      <a:noFill/>
                    </a:lnL>
                    <a:lnR>
                      <a:noFill/>
                    </a:lnR>
                    <a:lnT>
                      <a:noFill/>
                    </a:lnT>
                    <a:lnB>
                      <a:noFill/>
                    </a:lnB>
                  </a:tcPr>
                </a:tc>
                <a:tc>
                  <a:txBody>
                    <a:bodyPr/>
                    <a:lstStyle/>
                    <a:p>
                      <a:pPr algn="r" fontAlgn="b"/>
                      <a:r>
                        <a:rPr lang="en-US" sz="2100" b="0" i="0" u="none" strike="noStrike">
                          <a:solidFill>
                            <a:srgbClr val="000000"/>
                          </a:solidFill>
                          <a:effectLst/>
                          <a:latin typeface="Calibri" panose="020F0502020204030204" pitchFamily="34" charset="0"/>
                        </a:rPr>
                        <a:t>11.58</a:t>
                      </a:r>
                    </a:p>
                  </a:txBody>
                  <a:tcPr marL="9525" marR="9525" marT="9525" marB="0" anchor="b">
                    <a:lnL>
                      <a:noFill/>
                    </a:lnL>
                    <a:lnR>
                      <a:noFill/>
                    </a:lnR>
                    <a:lnT>
                      <a:noFill/>
                    </a:lnT>
                    <a:lnB>
                      <a:noFill/>
                    </a:lnB>
                  </a:tcPr>
                </a:tc>
                <a:tc>
                  <a:txBody>
                    <a:bodyPr/>
                    <a:lstStyle/>
                    <a:p>
                      <a:pPr algn="r" fontAlgn="b"/>
                      <a:r>
                        <a:rPr lang="en-US" sz="2100" b="0" i="0" u="none" strike="noStrike">
                          <a:solidFill>
                            <a:srgbClr val="000000"/>
                          </a:solidFill>
                          <a:effectLst/>
                          <a:latin typeface="Calibri" panose="020F0502020204030204" pitchFamily="34" charset="0"/>
                        </a:rPr>
                        <a:t>2.00</a:t>
                      </a:r>
                    </a:p>
                  </a:txBody>
                  <a:tcPr marL="9525" marR="9525" marT="9525" marB="0" anchor="b">
                    <a:lnL>
                      <a:noFill/>
                    </a:lnL>
                    <a:lnR>
                      <a:noFill/>
                    </a:lnR>
                    <a:lnT>
                      <a:noFill/>
                    </a:lnT>
                    <a:lnB>
                      <a:noFill/>
                    </a:lnB>
                  </a:tcPr>
                </a:tc>
                <a:extLst>
                  <a:ext uri="{0D108BD9-81ED-4DB2-BD59-A6C34878D82A}">
                    <a16:rowId xmlns:a16="http://schemas.microsoft.com/office/drawing/2014/main" val="1135649146"/>
                  </a:ext>
                </a:extLst>
              </a:tr>
              <a:tr h="172336">
                <a:tc>
                  <a:txBody>
                    <a:bodyPr/>
                    <a:lstStyle/>
                    <a:p>
                      <a:pPr algn="l" fontAlgn="b"/>
                      <a:r>
                        <a:rPr lang="en-US" sz="2100" b="0" i="0" u="none" strike="noStrike" dirty="0" smtClean="0">
                          <a:solidFill>
                            <a:srgbClr val="000000"/>
                          </a:solidFill>
                          <a:effectLst/>
                          <a:latin typeface="Calibri" panose="020F0502020204030204" pitchFamily="34" charset="0"/>
                        </a:rPr>
                        <a:t>Length</a:t>
                      </a:r>
                      <a:endParaRPr lang="en-US" sz="2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r" fontAlgn="b"/>
                      <a:r>
                        <a:rPr lang="en-US" sz="2100" b="0" i="0" u="none" strike="noStrike">
                          <a:solidFill>
                            <a:srgbClr val="000000"/>
                          </a:solidFill>
                          <a:effectLst/>
                          <a:latin typeface="Calibri" panose="020F0502020204030204" pitchFamily="34" charset="0"/>
                        </a:rPr>
                        <a:t>1330.40</a:t>
                      </a:r>
                    </a:p>
                  </a:txBody>
                  <a:tcPr marL="9525" marR="9525" marT="9525" marB="0" anchor="b">
                    <a:lnL>
                      <a:noFill/>
                    </a:lnL>
                    <a:lnR>
                      <a:noFill/>
                    </a:lnR>
                    <a:lnT>
                      <a:noFill/>
                    </a:lnT>
                    <a:lnB>
                      <a:noFill/>
                    </a:lnB>
                  </a:tcPr>
                </a:tc>
                <a:tc>
                  <a:txBody>
                    <a:bodyPr/>
                    <a:lstStyle/>
                    <a:p>
                      <a:pPr algn="r" fontAlgn="b"/>
                      <a:r>
                        <a:rPr lang="en-US" sz="2100" b="0" i="0" u="none" strike="noStrike">
                          <a:solidFill>
                            <a:srgbClr val="000000"/>
                          </a:solidFill>
                          <a:effectLst/>
                          <a:latin typeface="Calibri" panose="020F0502020204030204" pitchFamily="34" charset="0"/>
                        </a:rPr>
                        <a:t>1325.67</a:t>
                      </a:r>
                    </a:p>
                  </a:txBody>
                  <a:tcPr marL="9525" marR="9525" marT="9525" marB="0" anchor="b">
                    <a:lnL>
                      <a:noFill/>
                    </a:lnL>
                    <a:lnR>
                      <a:noFill/>
                    </a:lnR>
                    <a:lnT>
                      <a:noFill/>
                    </a:lnT>
                    <a:lnB>
                      <a:noFill/>
                    </a:lnB>
                  </a:tcPr>
                </a:tc>
                <a:tc>
                  <a:txBody>
                    <a:bodyPr/>
                    <a:lstStyle/>
                    <a:p>
                      <a:pPr algn="r" fontAlgn="b"/>
                      <a:r>
                        <a:rPr lang="en-US" sz="2100" b="0" i="0" u="none" strike="noStrike">
                          <a:solidFill>
                            <a:srgbClr val="000000"/>
                          </a:solidFill>
                          <a:effectLst/>
                          <a:latin typeface="Calibri" panose="020F0502020204030204" pitchFamily="34" charset="0"/>
                        </a:rPr>
                        <a:t>1327.02</a:t>
                      </a:r>
                    </a:p>
                  </a:txBody>
                  <a:tcPr marL="9525" marR="9525" marT="9525" marB="0" anchor="b">
                    <a:lnL>
                      <a:noFill/>
                    </a:lnL>
                    <a:lnR>
                      <a:noFill/>
                    </a:lnR>
                    <a:lnT>
                      <a:noFill/>
                    </a:lnT>
                    <a:lnB>
                      <a:noFill/>
                    </a:lnB>
                  </a:tcPr>
                </a:tc>
                <a:tc>
                  <a:txBody>
                    <a:bodyPr/>
                    <a:lstStyle/>
                    <a:p>
                      <a:pPr algn="r" fontAlgn="b"/>
                      <a:r>
                        <a:rPr lang="en-US" sz="2100" b="0" i="0" u="none" strike="noStrike">
                          <a:solidFill>
                            <a:srgbClr val="000000"/>
                          </a:solidFill>
                          <a:effectLst/>
                          <a:latin typeface="Calibri" panose="020F0502020204030204" pitchFamily="34" charset="0"/>
                        </a:rPr>
                        <a:t>1324.28</a:t>
                      </a:r>
                    </a:p>
                  </a:txBody>
                  <a:tcPr marL="9525" marR="9525" marT="9525" marB="0" anchor="b">
                    <a:lnL>
                      <a:noFill/>
                    </a:lnL>
                    <a:lnR>
                      <a:noFill/>
                    </a:lnR>
                    <a:lnT>
                      <a:noFill/>
                    </a:lnT>
                    <a:lnB>
                      <a:noFill/>
                    </a:lnB>
                  </a:tcPr>
                </a:tc>
                <a:tc>
                  <a:txBody>
                    <a:bodyPr/>
                    <a:lstStyle/>
                    <a:p>
                      <a:pPr algn="r" fontAlgn="b"/>
                      <a:r>
                        <a:rPr lang="en-US" sz="2100" b="0" i="0" u="none" strike="noStrike">
                          <a:solidFill>
                            <a:srgbClr val="000000"/>
                          </a:solidFill>
                          <a:effectLst/>
                          <a:latin typeface="Calibri" panose="020F0502020204030204" pitchFamily="34" charset="0"/>
                        </a:rPr>
                        <a:t>1326.17</a:t>
                      </a:r>
                    </a:p>
                  </a:txBody>
                  <a:tcPr marL="9525" marR="9525" marT="9525" marB="0" anchor="b">
                    <a:lnL>
                      <a:noFill/>
                    </a:lnL>
                    <a:lnR>
                      <a:noFill/>
                    </a:lnR>
                    <a:lnT>
                      <a:noFill/>
                    </a:lnT>
                    <a:lnB>
                      <a:noFill/>
                    </a:lnB>
                  </a:tcPr>
                </a:tc>
                <a:tc>
                  <a:txBody>
                    <a:bodyPr/>
                    <a:lstStyle/>
                    <a:p>
                      <a:pPr algn="r" fontAlgn="b"/>
                      <a:r>
                        <a:rPr lang="en-US" sz="2100" b="0" i="0" u="none" strike="noStrike">
                          <a:solidFill>
                            <a:srgbClr val="000000"/>
                          </a:solidFill>
                          <a:effectLst/>
                          <a:latin typeface="Calibri" panose="020F0502020204030204" pitchFamily="34" charset="0"/>
                        </a:rPr>
                        <a:t>1326.05</a:t>
                      </a:r>
                    </a:p>
                  </a:txBody>
                  <a:tcPr marL="9525" marR="9525" marT="9525" marB="0" anchor="b">
                    <a:lnL>
                      <a:noFill/>
                    </a:lnL>
                    <a:lnR>
                      <a:noFill/>
                    </a:lnR>
                    <a:lnT>
                      <a:noFill/>
                    </a:lnT>
                    <a:lnB>
                      <a:noFill/>
                    </a:lnB>
                  </a:tcPr>
                </a:tc>
                <a:tc>
                  <a:txBody>
                    <a:bodyPr/>
                    <a:lstStyle/>
                    <a:p>
                      <a:pPr algn="r" fontAlgn="b"/>
                      <a:r>
                        <a:rPr lang="en-US" sz="2100" b="0" i="0" u="none" strike="noStrike">
                          <a:solidFill>
                            <a:srgbClr val="000000"/>
                          </a:solidFill>
                          <a:effectLst/>
                          <a:latin typeface="Calibri" panose="020F0502020204030204" pitchFamily="34" charset="0"/>
                        </a:rPr>
                        <a:t>1324.75</a:t>
                      </a:r>
                    </a:p>
                  </a:txBody>
                  <a:tcPr marL="9525" marR="9525" marT="9525" marB="0" anchor="b">
                    <a:lnL>
                      <a:noFill/>
                    </a:lnL>
                    <a:lnR>
                      <a:noFill/>
                    </a:lnR>
                    <a:lnT>
                      <a:noFill/>
                    </a:lnT>
                    <a:lnB>
                      <a:noFill/>
                    </a:lnB>
                  </a:tcPr>
                </a:tc>
                <a:extLst>
                  <a:ext uri="{0D108BD9-81ED-4DB2-BD59-A6C34878D82A}">
                    <a16:rowId xmlns:a16="http://schemas.microsoft.com/office/drawing/2014/main" val="366392017"/>
                  </a:ext>
                </a:extLst>
              </a:tr>
              <a:tr h="172336">
                <a:tc>
                  <a:txBody>
                    <a:bodyPr/>
                    <a:lstStyle/>
                    <a:p>
                      <a:pPr algn="l" fontAlgn="b"/>
                      <a:r>
                        <a:rPr lang="en-US" sz="2100" b="0" i="0" u="none" strike="noStrike" dirty="0" smtClean="0">
                          <a:solidFill>
                            <a:srgbClr val="000000"/>
                          </a:solidFill>
                          <a:effectLst/>
                          <a:latin typeface="Calibri" panose="020F0502020204030204" pitchFamily="34" charset="0"/>
                        </a:rPr>
                        <a:t>Age</a:t>
                      </a:r>
                      <a:endParaRPr lang="en-US" sz="2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r" fontAlgn="b"/>
                      <a:r>
                        <a:rPr lang="en-US" sz="2100" b="0" i="0" u="none" strike="noStrike">
                          <a:solidFill>
                            <a:srgbClr val="000000"/>
                          </a:solidFill>
                          <a:effectLst/>
                          <a:latin typeface="Calibri" panose="020F0502020204030204" pitchFamily="34" charset="0"/>
                        </a:rPr>
                        <a:t>633.31</a:t>
                      </a:r>
                    </a:p>
                  </a:txBody>
                  <a:tcPr marL="9525" marR="9525" marT="9525" marB="0" anchor="b">
                    <a:lnL>
                      <a:noFill/>
                    </a:lnL>
                    <a:lnR>
                      <a:noFill/>
                    </a:lnR>
                    <a:lnT>
                      <a:noFill/>
                    </a:lnT>
                    <a:lnB>
                      <a:noFill/>
                    </a:lnB>
                  </a:tcPr>
                </a:tc>
                <a:tc>
                  <a:txBody>
                    <a:bodyPr/>
                    <a:lstStyle/>
                    <a:p>
                      <a:pPr algn="r" fontAlgn="b"/>
                      <a:r>
                        <a:rPr lang="en-US" sz="2100" b="0" i="0" u="none" strike="noStrike">
                          <a:solidFill>
                            <a:srgbClr val="000000"/>
                          </a:solidFill>
                          <a:effectLst/>
                          <a:latin typeface="Calibri" panose="020F0502020204030204" pitchFamily="34" charset="0"/>
                        </a:rPr>
                        <a:t>632.93</a:t>
                      </a:r>
                    </a:p>
                  </a:txBody>
                  <a:tcPr marL="9525" marR="9525" marT="9525" marB="0" anchor="b">
                    <a:lnL>
                      <a:noFill/>
                    </a:lnL>
                    <a:lnR>
                      <a:noFill/>
                    </a:lnR>
                    <a:lnT>
                      <a:noFill/>
                    </a:lnT>
                    <a:lnB>
                      <a:noFill/>
                    </a:lnB>
                  </a:tcPr>
                </a:tc>
                <a:tc>
                  <a:txBody>
                    <a:bodyPr/>
                    <a:lstStyle/>
                    <a:p>
                      <a:pPr algn="r" fontAlgn="b"/>
                      <a:r>
                        <a:rPr lang="en-US" sz="2100" b="0" i="0" u="none" strike="noStrike">
                          <a:solidFill>
                            <a:srgbClr val="000000"/>
                          </a:solidFill>
                          <a:effectLst/>
                          <a:latin typeface="Calibri" panose="020F0502020204030204" pitchFamily="34" charset="0"/>
                        </a:rPr>
                        <a:t>634.22</a:t>
                      </a:r>
                    </a:p>
                  </a:txBody>
                  <a:tcPr marL="9525" marR="9525" marT="9525" marB="0" anchor="b">
                    <a:lnL>
                      <a:noFill/>
                    </a:lnL>
                    <a:lnR>
                      <a:noFill/>
                    </a:lnR>
                    <a:lnT>
                      <a:noFill/>
                    </a:lnT>
                    <a:lnB>
                      <a:noFill/>
                    </a:lnB>
                  </a:tcPr>
                </a:tc>
                <a:tc>
                  <a:txBody>
                    <a:bodyPr/>
                    <a:lstStyle/>
                    <a:p>
                      <a:pPr algn="r" fontAlgn="b"/>
                      <a:r>
                        <a:rPr lang="en-US" sz="2100" b="0" i="0" u="none" strike="noStrike" dirty="0">
                          <a:solidFill>
                            <a:srgbClr val="000000"/>
                          </a:solidFill>
                          <a:effectLst/>
                          <a:latin typeface="Calibri" panose="020F0502020204030204" pitchFamily="34" charset="0"/>
                        </a:rPr>
                        <a:t>633.18</a:t>
                      </a:r>
                    </a:p>
                  </a:txBody>
                  <a:tcPr marL="9525" marR="9525" marT="9525" marB="0" anchor="b">
                    <a:lnL>
                      <a:noFill/>
                    </a:lnL>
                    <a:lnR>
                      <a:noFill/>
                    </a:lnR>
                    <a:lnT>
                      <a:noFill/>
                    </a:lnT>
                    <a:lnB>
                      <a:noFill/>
                    </a:lnB>
                  </a:tcPr>
                </a:tc>
                <a:tc>
                  <a:txBody>
                    <a:bodyPr/>
                    <a:lstStyle/>
                    <a:p>
                      <a:pPr algn="r" fontAlgn="b"/>
                      <a:r>
                        <a:rPr lang="en-US" sz="2100" b="0" i="0" u="none" strike="noStrike">
                          <a:solidFill>
                            <a:srgbClr val="000000"/>
                          </a:solidFill>
                          <a:effectLst/>
                          <a:latin typeface="Calibri" panose="020F0502020204030204" pitchFamily="34" charset="0"/>
                        </a:rPr>
                        <a:t>634.03</a:t>
                      </a:r>
                    </a:p>
                  </a:txBody>
                  <a:tcPr marL="9525" marR="9525" marT="9525" marB="0" anchor="b">
                    <a:lnL>
                      <a:noFill/>
                    </a:lnL>
                    <a:lnR>
                      <a:noFill/>
                    </a:lnR>
                    <a:lnT>
                      <a:noFill/>
                    </a:lnT>
                    <a:lnB>
                      <a:noFill/>
                    </a:lnB>
                  </a:tcPr>
                </a:tc>
                <a:tc>
                  <a:txBody>
                    <a:bodyPr/>
                    <a:lstStyle/>
                    <a:p>
                      <a:pPr algn="r" fontAlgn="b"/>
                      <a:r>
                        <a:rPr lang="en-US" sz="2100" b="0" i="0" u="none" strike="noStrike">
                          <a:solidFill>
                            <a:srgbClr val="000000"/>
                          </a:solidFill>
                          <a:effectLst/>
                          <a:latin typeface="Calibri" panose="020F0502020204030204" pitchFamily="34" charset="0"/>
                        </a:rPr>
                        <a:t>633.84</a:t>
                      </a:r>
                    </a:p>
                  </a:txBody>
                  <a:tcPr marL="9525" marR="9525" marT="9525" marB="0" anchor="b">
                    <a:lnL>
                      <a:noFill/>
                    </a:lnL>
                    <a:lnR>
                      <a:noFill/>
                    </a:lnR>
                    <a:lnT>
                      <a:noFill/>
                    </a:lnT>
                    <a:lnB>
                      <a:noFill/>
                    </a:lnB>
                  </a:tcPr>
                </a:tc>
                <a:tc>
                  <a:txBody>
                    <a:bodyPr/>
                    <a:lstStyle/>
                    <a:p>
                      <a:pPr algn="r" fontAlgn="b"/>
                      <a:r>
                        <a:rPr lang="en-US" sz="2100" b="0" i="0" u="none" strike="noStrike" dirty="0">
                          <a:solidFill>
                            <a:srgbClr val="000000"/>
                          </a:solidFill>
                          <a:effectLst/>
                          <a:latin typeface="Calibri" panose="020F0502020204030204" pitchFamily="34" charset="0"/>
                        </a:rPr>
                        <a:t>633.33</a:t>
                      </a:r>
                    </a:p>
                  </a:txBody>
                  <a:tcPr marL="9525" marR="9525" marT="9525" marB="0" anchor="b">
                    <a:lnL>
                      <a:noFill/>
                    </a:lnL>
                    <a:lnR>
                      <a:noFill/>
                    </a:lnR>
                    <a:lnT>
                      <a:noFill/>
                    </a:lnT>
                    <a:lnB>
                      <a:noFill/>
                    </a:lnB>
                  </a:tcPr>
                </a:tc>
                <a:extLst>
                  <a:ext uri="{0D108BD9-81ED-4DB2-BD59-A6C34878D82A}">
                    <a16:rowId xmlns:a16="http://schemas.microsoft.com/office/drawing/2014/main" val="177998003"/>
                  </a:ext>
                </a:extLst>
              </a:tr>
            </a:tbl>
          </a:graphicData>
        </a:graphic>
      </p:graphicFrame>
    </p:spTree>
    <p:extLst>
      <p:ext uri="{BB962C8B-B14F-4D97-AF65-F5344CB8AC3E}">
        <p14:creationId xmlns:p14="http://schemas.microsoft.com/office/powerpoint/2010/main" val="324674139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Longline </a:t>
            </a:r>
            <a:r>
              <a:rPr lang="en-US" dirty="0" smtClean="0"/>
              <a:t>survey selectivity</a:t>
            </a:r>
            <a:endParaRPr lang="en-US" dirty="0"/>
          </a:p>
        </p:txBody>
      </p:sp>
      <p:sp>
        <p:nvSpPr>
          <p:cNvPr id="5" name="Content Placeholder 4"/>
          <p:cNvSpPr>
            <a:spLocks noGrp="1"/>
          </p:cNvSpPr>
          <p:nvPr>
            <p:ph idx="1"/>
          </p:nvPr>
        </p:nvSpPr>
        <p:spPr/>
        <p:txBody>
          <a:bodyPr>
            <a:normAutofit/>
          </a:bodyPr>
          <a:lstStyle/>
          <a:p>
            <a:r>
              <a:rPr lang="en-US" dirty="0" smtClean="0"/>
              <a:t>But, doesn’t resolve the shape of selectivity</a:t>
            </a:r>
          </a:p>
          <a:p>
            <a:r>
              <a:rPr lang="en-US" dirty="0" smtClean="0"/>
              <a:t>And back-and-forth in terms of fitting the LL survey the ‘best’</a:t>
            </a:r>
          </a:p>
          <a:p>
            <a:r>
              <a:rPr lang="en-US" dirty="0" smtClean="0"/>
              <a:t>Will continue to investigate links between temperature and availability to longline survey</a:t>
            </a:r>
            <a:endParaRPr lang="en-US" dirty="0"/>
          </a:p>
          <a:p>
            <a:endParaRPr lang="en-US" dirty="0" smtClean="0"/>
          </a:p>
        </p:txBody>
      </p:sp>
      <p:pic>
        <p:nvPicPr>
          <p:cNvPr id="3" name="Picture 2"/>
          <p:cNvPicPr>
            <a:picLocks noChangeAspect="1"/>
          </p:cNvPicPr>
          <p:nvPr/>
        </p:nvPicPr>
        <p:blipFill rotWithShape="1">
          <a:blip r:embed="rId2" cstate="print">
            <a:extLst>
              <a:ext uri="{28A0092B-C50C-407E-A947-70E740481C1C}">
                <a14:useLocalDpi xmlns:a14="http://schemas.microsoft.com/office/drawing/2010/main" val="0"/>
              </a:ext>
            </a:extLst>
          </a:blip>
          <a:srcRect l="22280" t="17510" r="24082" b="15822"/>
          <a:stretch/>
        </p:blipFill>
        <p:spPr>
          <a:xfrm>
            <a:off x="1614616" y="4092150"/>
            <a:ext cx="3188044" cy="2438400"/>
          </a:xfrm>
          <a:prstGeom prst="rect">
            <a:avLst/>
          </a:prstGeom>
        </p:spPr>
      </p:pic>
      <p:pic>
        <p:nvPicPr>
          <p:cNvPr id="6" name="Picture 5"/>
          <p:cNvPicPr>
            <a:picLocks noChangeAspect="1"/>
          </p:cNvPicPr>
          <p:nvPr/>
        </p:nvPicPr>
        <p:blipFill rotWithShape="1">
          <a:blip r:embed="rId3" cstate="print">
            <a:extLst>
              <a:ext uri="{28A0092B-C50C-407E-A947-70E740481C1C}">
                <a14:useLocalDpi xmlns:a14="http://schemas.microsoft.com/office/drawing/2010/main" val="0"/>
              </a:ext>
            </a:extLst>
          </a:blip>
          <a:srcRect b="9566"/>
          <a:stretch/>
        </p:blipFill>
        <p:spPr>
          <a:xfrm>
            <a:off x="5189836" y="3773407"/>
            <a:ext cx="4421666" cy="3075886"/>
          </a:xfrm>
          <a:prstGeom prst="rect">
            <a:avLst/>
          </a:prstGeom>
        </p:spPr>
      </p:pic>
    </p:spTree>
    <p:extLst>
      <p:ext uri="{BB962C8B-B14F-4D97-AF65-F5344CB8AC3E}">
        <p14:creationId xmlns:p14="http://schemas.microsoft.com/office/powerpoint/2010/main" val="325091128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Maturity</a:t>
            </a:r>
            <a:endParaRPr lang="en-US" dirty="0"/>
          </a:p>
        </p:txBody>
      </p:sp>
      <p:sp>
        <p:nvSpPr>
          <p:cNvPr id="5" name="Content Placeholder 4"/>
          <p:cNvSpPr>
            <a:spLocks noGrp="1"/>
          </p:cNvSpPr>
          <p:nvPr>
            <p:ph idx="1"/>
          </p:nvPr>
        </p:nvSpPr>
        <p:spPr/>
        <p:txBody>
          <a:bodyPr/>
          <a:lstStyle/>
          <a:p>
            <a:pPr marL="0" indent="0">
              <a:buNone/>
            </a:pPr>
            <a:r>
              <a:rPr lang="en-US" i="1" dirty="0"/>
              <a:t>The SSC supports the GOA GPT recommendation to work up the backlog of maturity data, and further to evaluate trends in maturity, as well as relationships between growth and maturity.</a:t>
            </a:r>
            <a:endParaRPr lang="en-US" i="1" dirty="0" smtClean="0"/>
          </a:p>
        </p:txBody>
      </p:sp>
    </p:spTree>
    <p:extLst>
      <p:ext uri="{BB962C8B-B14F-4D97-AF65-F5344CB8AC3E}">
        <p14:creationId xmlns:p14="http://schemas.microsoft.com/office/powerpoint/2010/main" val="134571223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Maturity</a:t>
            </a:r>
            <a:endParaRPr lang="en-US" dirty="0"/>
          </a:p>
        </p:txBody>
      </p:sp>
      <p:sp>
        <p:nvSpPr>
          <p:cNvPr id="5" name="Content Placeholder 4"/>
          <p:cNvSpPr>
            <a:spLocks noGrp="1"/>
          </p:cNvSpPr>
          <p:nvPr>
            <p:ph idx="1"/>
          </p:nvPr>
        </p:nvSpPr>
        <p:spPr/>
        <p:txBody>
          <a:bodyPr/>
          <a:lstStyle/>
          <a:p>
            <a:r>
              <a:rPr lang="en-US" dirty="0" smtClean="0"/>
              <a:t>Recent tagging studies have provided potential information to update maturity ogive in assessment</a:t>
            </a:r>
          </a:p>
          <a:p>
            <a:r>
              <a:rPr lang="en-US" dirty="0" smtClean="0"/>
              <a:t>Currently assessment uses maturity as estimated from the </a:t>
            </a:r>
            <a:r>
              <a:rPr lang="en-US" dirty="0" err="1" smtClean="0"/>
              <a:t>sizeMat</a:t>
            </a:r>
            <a:r>
              <a:rPr lang="en-US" dirty="0" smtClean="0"/>
              <a:t> R package using data from Stark (2007)</a:t>
            </a:r>
          </a:p>
          <a:p>
            <a:r>
              <a:rPr lang="en-US" dirty="0" smtClean="0"/>
              <a:t>In process of comparing new information from recent tagging studies to what’s used in assessment, discovered a transcription error: in SAFE L</a:t>
            </a:r>
            <a:r>
              <a:rPr lang="en-US" baseline="-25000" dirty="0" smtClean="0"/>
              <a:t>50%</a:t>
            </a:r>
            <a:r>
              <a:rPr lang="en-US" dirty="0" smtClean="0"/>
              <a:t> = 57.3 cm, in model </a:t>
            </a:r>
            <a:r>
              <a:rPr lang="en-US" dirty="0" err="1" smtClean="0"/>
              <a:t>ctl</a:t>
            </a:r>
            <a:r>
              <a:rPr lang="en-US" dirty="0" smtClean="0"/>
              <a:t> </a:t>
            </a:r>
            <a:r>
              <a:rPr lang="en-US" dirty="0"/>
              <a:t>file L</a:t>
            </a:r>
            <a:r>
              <a:rPr lang="en-US" baseline="-25000" dirty="0"/>
              <a:t>50%</a:t>
            </a:r>
            <a:r>
              <a:rPr lang="en-US" dirty="0"/>
              <a:t> = </a:t>
            </a:r>
            <a:r>
              <a:rPr lang="en-US" dirty="0" smtClean="0"/>
              <a:t>53.7 </a:t>
            </a:r>
            <a:r>
              <a:rPr lang="en-US" dirty="0"/>
              <a:t>cm</a:t>
            </a:r>
            <a:endParaRPr lang="en-US" dirty="0" smtClean="0"/>
          </a:p>
        </p:txBody>
      </p:sp>
    </p:spTree>
    <p:extLst>
      <p:ext uri="{BB962C8B-B14F-4D97-AF65-F5344CB8AC3E}">
        <p14:creationId xmlns:p14="http://schemas.microsoft.com/office/powerpoint/2010/main" val="28769682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Input </a:t>
            </a:r>
            <a:r>
              <a:rPr lang="en-US" dirty="0" smtClean="0"/>
              <a:t>data file changes</a:t>
            </a:r>
            <a:endParaRPr lang="en-US" dirty="0"/>
          </a:p>
        </p:txBody>
      </p:sp>
      <p:sp>
        <p:nvSpPr>
          <p:cNvPr id="5" name="Content Placeholder 4"/>
          <p:cNvSpPr>
            <a:spLocks noGrp="1"/>
          </p:cNvSpPr>
          <p:nvPr>
            <p:ph idx="1"/>
          </p:nvPr>
        </p:nvSpPr>
        <p:spPr/>
        <p:txBody>
          <a:bodyPr>
            <a:normAutofit/>
          </a:bodyPr>
          <a:lstStyle/>
          <a:p>
            <a:r>
              <a:rPr lang="en-US" dirty="0" smtClean="0"/>
              <a:t>All length comps:</a:t>
            </a:r>
          </a:p>
          <a:p>
            <a:pPr lvl="1"/>
            <a:r>
              <a:rPr lang="en-US" dirty="0"/>
              <a:t>Set plus bin at 104 </a:t>
            </a:r>
            <a:r>
              <a:rPr lang="en-US" dirty="0" smtClean="0"/>
              <a:t>cm rather than 116 cm </a:t>
            </a:r>
            <a:r>
              <a:rPr lang="en-US" dirty="0"/>
              <a:t>(&lt;2% of years ꓯ data &gt;0.01</a:t>
            </a:r>
            <a:r>
              <a:rPr lang="en-US" dirty="0" smtClean="0"/>
              <a:t>) – </a:t>
            </a:r>
            <a:r>
              <a:rPr lang="en-US" b="1" u="sng" dirty="0">
                <a:solidFill>
                  <a:schemeClr val="accent1">
                    <a:lumMod val="75000"/>
                  </a:schemeClr>
                </a:solidFill>
              </a:rPr>
              <a:t>2019.1c.5</a:t>
            </a:r>
          </a:p>
          <a:p>
            <a:r>
              <a:rPr lang="en-US" dirty="0" smtClean="0"/>
              <a:t>Trawl survey conditional age-at-length</a:t>
            </a:r>
          </a:p>
          <a:p>
            <a:pPr lvl="1"/>
            <a:r>
              <a:rPr lang="en-US" dirty="0" smtClean="0"/>
              <a:t>Season had been set at 1 (Jan</a:t>
            </a:r>
            <a:r>
              <a:rPr lang="en-US" dirty="0"/>
              <a:t>), when should have been set at 7 (Jul) – </a:t>
            </a:r>
            <a:r>
              <a:rPr lang="en-US" b="1" u="sng" dirty="0" smtClean="0">
                <a:solidFill>
                  <a:schemeClr val="accent1">
                    <a:lumMod val="75000"/>
                  </a:schemeClr>
                </a:solidFill>
              </a:rPr>
              <a:t>2019.1c.6</a:t>
            </a:r>
          </a:p>
          <a:p>
            <a:r>
              <a:rPr lang="en-US" dirty="0"/>
              <a:t>Consistency across </a:t>
            </a:r>
            <a:r>
              <a:rPr lang="en-US" dirty="0" smtClean="0"/>
              <a:t>assessments (SSC request):</a:t>
            </a:r>
            <a:endParaRPr lang="en-US" dirty="0"/>
          </a:p>
          <a:p>
            <a:pPr lvl="1"/>
            <a:r>
              <a:rPr lang="en-US" dirty="0"/>
              <a:t>Turn off forecast recruitment </a:t>
            </a:r>
            <a:r>
              <a:rPr lang="en-US" dirty="0" smtClean="0"/>
              <a:t>parameters </a:t>
            </a:r>
            <a:r>
              <a:rPr lang="en-US" dirty="0"/>
              <a:t>– </a:t>
            </a:r>
            <a:r>
              <a:rPr lang="en-US" b="1" u="sng" dirty="0" smtClean="0">
                <a:solidFill>
                  <a:schemeClr val="accent1">
                    <a:lumMod val="75000"/>
                  </a:schemeClr>
                </a:solidFill>
              </a:rPr>
              <a:t>2019.1c.7</a:t>
            </a:r>
            <a:endParaRPr lang="en-US" b="1" u="sng" dirty="0">
              <a:solidFill>
                <a:schemeClr val="accent1">
                  <a:lumMod val="75000"/>
                </a:schemeClr>
              </a:solidFill>
            </a:endParaRPr>
          </a:p>
          <a:p>
            <a:pPr lvl="1"/>
            <a:endParaRPr lang="en-US" dirty="0" smtClean="0"/>
          </a:p>
        </p:txBody>
      </p:sp>
    </p:spTree>
    <p:extLst>
      <p:ext uri="{BB962C8B-B14F-4D97-AF65-F5344CB8AC3E}">
        <p14:creationId xmlns:p14="http://schemas.microsoft.com/office/powerpoint/2010/main" val="8193666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000560" y="1158036"/>
            <a:ext cx="4191880" cy="3224523"/>
          </a:xfrm>
          <a:prstGeom prst="rect">
            <a:avLst/>
          </a:prstGeom>
        </p:spPr>
      </p:pic>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52455" y="4312959"/>
            <a:ext cx="3039985" cy="2338450"/>
          </a:xfrm>
          <a:prstGeom prst="rect">
            <a:avLst/>
          </a:prstGeom>
        </p:spPr>
      </p:pic>
      <p:sp>
        <p:nvSpPr>
          <p:cNvPr id="5" name="Content Placeholder 4"/>
          <p:cNvSpPr>
            <a:spLocks noGrp="1"/>
          </p:cNvSpPr>
          <p:nvPr>
            <p:ph idx="1"/>
          </p:nvPr>
        </p:nvSpPr>
        <p:spPr/>
        <p:txBody>
          <a:bodyPr/>
          <a:lstStyle/>
          <a:p>
            <a:r>
              <a:rPr lang="en-US" dirty="0" smtClean="0"/>
              <a:t>Average % difference in SSB (from 2019.1b):</a:t>
            </a:r>
            <a:endParaRPr lang="en-US" dirty="0"/>
          </a:p>
        </p:txBody>
      </p:sp>
      <p:sp>
        <p:nvSpPr>
          <p:cNvPr id="7" name="Title 3"/>
          <p:cNvSpPr>
            <a:spLocks noGrp="1"/>
          </p:cNvSpPr>
          <p:nvPr>
            <p:ph type="title"/>
          </p:nvPr>
        </p:nvSpPr>
        <p:spPr>
          <a:xfrm>
            <a:off x="838200" y="365125"/>
            <a:ext cx="10515600" cy="1325563"/>
          </a:xfrm>
        </p:spPr>
        <p:txBody>
          <a:bodyPr/>
          <a:lstStyle/>
          <a:p>
            <a:r>
              <a:rPr lang="en-US" dirty="0"/>
              <a:t>Input </a:t>
            </a:r>
            <a:r>
              <a:rPr lang="en-US" dirty="0" smtClean="0"/>
              <a:t>data file changes</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959104305"/>
              </p:ext>
            </p:extLst>
          </p:nvPr>
        </p:nvGraphicFramePr>
        <p:xfrm>
          <a:off x="1573427" y="2529810"/>
          <a:ext cx="2421924" cy="2636520"/>
        </p:xfrm>
        <a:graphic>
          <a:graphicData uri="http://schemas.openxmlformats.org/drawingml/2006/table">
            <a:tbl>
              <a:tblPr/>
              <a:tblGrid>
                <a:gridCol w="1210962">
                  <a:extLst>
                    <a:ext uri="{9D8B030D-6E8A-4147-A177-3AD203B41FA5}">
                      <a16:colId xmlns:a16="http://schemas.microsoft.com/office/drawing/2014/main" val="1965745766"/>
                    </a:ext>
                  </a:extLst>
                </a:gridCol>
                <a:gridCol w="1210962">
                  <a:extLst>
                    <a:ext uri="{9D8B030D-6E8A-4147-A177-3AD203B41FA5}">
                      <a16:colId xmlns:a16="http://schemas.microsoft.com/office/drawing/2014/main" val="148174215"/>
                    </a:ext>
                  </a:extLst>
                </a:gridCol>
              </a:tblGrid>
              <a:tr h="190500">
                <a:tc>
                  <a:txBody>
                    <a:bodyPr/>
                    <a:lstStyle/>
                    <a:p>
                      <a:pPr algn="l" fontAlgn="b"/>
                      <a:r>
                        <a:rPr lang="en-US" sz="2100" b="0" i="0" u="none" strike="noStrike" dirty="0">
                          <a:solidFill>
                            <a:srgbClr val="000000"/>
                          </a:solidFill>
                          <a:effectLst/>
                          <a:latin typeface="Calibri" panose="020F0502020204030204" pitchFamily="34" charset="0"/>
                        </a:rPr>
                        <a:t>Model</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2100" b="0" i="0" u="none" strike="noStrike" dirty="0">
                          <a:solidFill>
                            <a:srgbClr val="000000"/>
                          </a:solidFill>
                          <a:effectLst/>
                          <a:latin typeface="Calibri" panose="020F0502020204030204" pitchFamily="34" charset="0"/>
                        </a:rPr>
                        <a:t>%diff</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90299306"/>
                  </a:ext>
                </a:extLst>
              </a:tr>
              <a:tr h="190500">
                <a:tc>
                  <a:txBody>
                    <a:bodyPr/>
                    <a:lstStyle/>
                    <a:p>
                      <a:pPr algn="l" fontAlgn="b"/>
                      <a:r>
                        <a:rPr lang="en-US" sz="2100" b="0" i="0" u="none" strike="noStrike">
                          <a:solidFill>
                            <a:srgbClr val="000000"/>
                          </a:solidFill>
                          <a:effectLst/>
                          <a:latin typeface="Calibri" panose="020F0502020204030204" pitchFamily="34" charset="0"/>
                        </a:rPr>
                        <a:t>2019.1c.1</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tc>
                  <a:txBody>
                    <a:bodyPr/>
                    <a:lstStyle/>
                    <a:p>
                      <a:pPr algn="r" fontAlgn="b"/>
                      <a:r>
                        <a:rPr lang="en-US" sz="2100" b="0" i="0" u="none" strike="noStrike">
                          <a:solidFill>
                            <a:srgbClr val="000000"/>
                          </a:solidFill>
                          <a:effectLst/>
                          <a:latin typeface="Calibri" panose="020F0502020204030204" pitchFamily="34" charset="0"/>
                        </a:rPr>
                        <a:t>-0.06%</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extLst>
                  <a:ext uri="{0D108BD9-81ED-4DB2-BD59-A6C34878D82A}">
                    <a16:rowId xmlns:a16="http://schemas.microsoft.com/office/drawing/2014/main" val="136219063"/>
                  </a:ext>
                </a:extLst>
              </a:tr>
              <a:tr h="190500">
                <a:tc>
                  <a:txBody>
                    <a:bodyPr/>
                    <a:lstStyle/>
                    <a:p>
                      <a:pPr algn="l" fontAlgn="b"/>
                      <a:r>
                        <a:rPr lang="en-US" sz="2100" b="0" i="0" u="none" strike="noStrike">
                          <a:solidFill>
                            <a:srgbClr val="000000"/>
                          </a:solidFill>
                          <a:effectLst/>
                          <a:latin typeface="Calibri" panose="020F0502020204030204" pitchFamily="34" charset="0"/>
                        </a:rPr>
                        <a:t>2019.1c.2</a:t>
                      </a:r>
                    </a:p>
                  </a:txBody>
                  <a:tcPr marL="9525" marR="9525" marT="9525" marB="0" anchor="b">
                    <a:lnL>
                      <a:noFill/>
                    </a:lnL>
                    <a:lnR>
                      <a:noFill/>
                    </a:lnR>
                    <a:lnT>
                      <a:noFill/>
                    </a:lnT>
                    <a:lnB>
                      <a:noFill/>
                    </a:lnB>
                  </a:tcPr>
                </a:tc>
                <a:tc>
                  <a:txBody>
                    <a:bodyPr/>
                    <a:lstStyle/>
                    <a:p>
                      <a:pPr algn="r" fontAlgn="b"/>
                      <a:r>
                        <a:rPr lang="en-US" sz="2100" b="1" i="0" u="none" strike="noStrike" dirty="0">
                          <a:solidFill>
                            <a:srgbClr val="000000"/>
                          </a:solidFill>
                          <a:effectLst/>
                          <a:latin typeface="Calibri" panose="020F0502020204030204" pitchFamily="34" charset="0"/>
                        </a:rPr>
                        <a:t>-4.50%</a:t>
                      </a:r>
                    </a:p>
                  </a:txBody>
                  <a:tcPr marL="9525" marR="9525" marT="9525" marB="0" anchor="b">
                    <a:lnL>
                      <a:noFill/>
                    </a:lnL>
                    <a:lnR>
                      <a:noFill/>
                    </a:lnR>
                    <a:lnT>
                      <a:noFill/>
                    </a:lnT>
                    <a:lnB>
                      <a:noFill/>
                    </a:lnB>
                  </a:tcPr>
                </a:tc>
                <a:extLst>
                  <a:ext uri="{0D108BD9-81ED-4DB2-BD59-A6C34878D82A}">
                    <a16:rowId xmlns:a16="http://schemas.microsoft.com/office/drawing/2014/main" val="1666938422"/>
                  </a:ext>
                </a:extLst>
              </a:tr>
              <a:tr h="190500">
                <a:tc>
                  <a:txBody>
                    <a:bodyPr/>
                    <a:lstStyle/>
                    <a:p>
                      <a:pPr algn="l" fontAlgn="b"/>
                      <a:r>
                        <a:rPr lang="en-US" sz="2100" b="0" i="0" u="none" strike="noStrike">
                          <a:solidFill>
                            <a:srgbClr val="000000"/>
                          </a:solidFill>
                          <a:effectLst/>
                          <a:latin typeface="Calibri" panose="020F0502020204030204" pitchFamily="34" charset="0"/>
                        </a:rPr>
                        <a:t>2019.1c.3</a:t>
                      </a:r>
                    </a:p>
                  </a:txBody>
                  <a:tcPr marL="9525" marR="9525" marT="9525" marB="0" anchor="b">
                    <a:lnL>
                      <a:noFill/>
                    </a:lnL>
                    <a:lnR>
                      <a:noFill/>
                    </a:lnR>
                    <a:lnT>
                      <a:noFill/>
                    </a:lnT>
                    <a:lnB>
                      <a:noFill/>
                    </a:lnB>
                  </a:tcPr>
                </a:tc>
                <a:tc>
                  <a:txBody>
                    <a:bodyPr/>
                    <a:lstStyle/>
                    <a:p>
                      <a:pPr algn="r" fontAlgn="b"/>
                      <a:r>
                        <a:rPr lang="en-US" sz="2100" b="0" i="0" u="none" strike="noStrike">
                          <a:solidFill>
                            <a:srgbClr val="000000"/>
                          </a:solidFill>
                          <a:effectLst/>
                          <a:latin typeface="Calibri" panose="020F0502020204030204" pitchFamily="34" charset="0"/>
                        </a:rPr>
                        <a:t>0.20%</a:t>
                      </a:r>
                    </a:p>
                  </a:txBody>
                  <a:tcPr marL="9525" marR="9525" marT="9525" marB="0" anchor="b">
                    <a:lnL>
                      <a:noFill/>
                    </a:lnL>
                    <a:lnR>
                      <a:noFill/>
                    </a:lnR>
                    <a:lnT>
                      <a:noFill/>
                    </a:lnT>
                    <a:lnB>
                      <a:noFill/>
                    </a:lnB>
                  </a:tcPr>
                </a:tc>
                <a:extLst>
                  <a:ext uri="{0D108BD9-81ED-4DB2-BD59-A6C34878D82A}">
                    <a16:rowId xmlns:a16="http://schemas.microsoft.com/office/drawing/2014/main" val="1484097647"/>
                  </a:ext>
                </a:extLst>
              </a:tr>
              <a:tr h="190500">
                <a:tc>
                  <a:txBody>
                    <a:bodyPr/>
                    <a:lstStyle/>
                    <a:p>
                      <a:pPr algn="l" fontAlgn="b"/>
                      <a:r>
                        <a:rPr lang="en-US" sz="2100" b="0" i="0" u="none" strike="noStrike">
                          <a:solidFill>
                            <a:srgbClr val="000000"/>
                          </a:solidFill>
                          <a:effectLst/>
                          <a:latin typeface="Calibri" panose="020F0502020204030204" pitchFamily="34" charset="0"/>
                        </a:rPr>
                        <a:t>2019.1c.4</a:t>
                      </a:r>
                    </a:p>
                  </a:txBody>
                  <a:tcPr marL="9525" marR="9525" marT="9525" marB="0" anchor="b">
                    <a:lnL>
                      <a:noFill/>
                    </a:lnL>
                    <a:lnR>
                      <a:noFill/>
                    </a:lnR>
                    <a:lnT>
                      <a:noFill/>
                    </a:lnT>
                    <a:lnB>
                      <a:noFill/>
                    </a:lnB>
                  </a:tcPr>
                </a:tc>
                <a:tc>
                  <a:txBody>
                    <a:bodyPr/>
                    <a:lstStyle/>
                    <a:p>
                      <a:pPr algn="r" fontAlgn="b"/>
                      <a:r>
                        <a:rPr lang="en-US" sz="2100" b="1" i="0" u="none" strike="noStrike" dirty="0">
                          <a:solidFill>
                            <a:srgbClr val="000000"/>
                          </a:solidFill>
                          <a:effectLst/>
                          <a:latin typeface="Calibri" panose="020F0502020204030204" pitchFamily="34" charset="0"/>
                        </a:rPr>
                        <a:t>1.63%</a:t>
                      </a:r>
                    </a:p>
                  </a:txBody>
                  <a:tcPr marL="9525" marR="9525" marT="9525" marB="0" anchor="b">
                    <a:lnL>
                      <a:noFill/>
                    </a:lnL>
                    <a:lnR>
                      <a:noFill/>
                    </a:lnR>
                    <a:lnT>
                      <a:noFill/>
                    </a:lnT>
                    <a:lnB>
                      <a:noFill/>
                    </a:lnB>
                  </a:tcPr>
                </a:tc>
                <a:extLst>
                  <a:ext uri="{0D108BD9-81ED-4DB2-BD59-A6C34878D82A}">
                    <a16:rowId xmlns:a16="http://schemas.microsoft.com/office/drawing/2014/main" val="1124152820"/>
                  </a:ext>
                </a:extLst>
              </a:tr>
              <a:tr h="190500">
                <a:tc>
                  <a:txBody>
                    <a:bodyPr/>
                    <a:lstStyle/>
                    <a:p>
                      <a:pPr algn="l" fontAlgn="b"/>
                      <a:r>
                        <a:rPr lang="en-US" sz="2100" b="0" i="0" u="none" strike="noStrike">
                          <a:solidFill>
                            <a:srgbClr val="000000"/>
                          </a:solidFill>
                          <a:effectLst/>
                          <a:latin typeface="Calibri" panose="020F0502020204030204" pitchFamily="34" charset="0"/>
                        </a:rPr>
                        <a:t>2019.1c.5</a:t>
                      </a:r>
                    </a:p>
                  </a:txBody>
                  <a:tcPr marL="9525" marR="9525" marT="9525" marB="0" anchor="b">
                    <a:lnL>
                      <a:noFill/>
                    </a:lnL>
                    <a:lnR>
                      <a:noFill/>
                    </a:lnR>
                    <a:lnT>
                      <a:noFill/>
                    </a:lnT>
                    <a:lnB>
                      <a:noFill/>
                    </a:lnB>
                  </a:tcPr>
                </a:tc>
                <a:tc>
                  <a:txBody>
                    <a:bodyPr/>
                    <a:lstStyle/>
                    <a:p>
                      <a:pPr algn="r" fontAlgn="b"/>
                      <a:r>
                        <a:rPr lang="en-US" sz="2100" b="0" i="0" u="none" strike="noStrike">
                          <a:solidFill>
                            <a:srgbClr val="000000"/>
                          </a:solidFill>
                          <a:effectLst/>
                          <a:latin typeface="Calibri" panose="020F0502020204030204" pitchFamily="34" charset="0"/>
                        </a:rPr>
                        <a:t>-0.33%</a:t>
                      </a:r>
                    </a:p>
                  </a:txBody>
                  <a:tcPr marL="9525" marR="9525" marT="9525" marB="0" anchor="b">
                    <a:lnL>
                      <a:noFill/>
                    </a:lnL>
                    <a:lnR>
                      <a:noFill/>
                    </a:lnR>
                    <a:lnT>
                      <a:noFill/>
                    </a:lnT>
                    <a:lnB>
                      <a:noFill/>
                    </a:lnB>
                  </a:tcPr>
                </a:tc>
                <a:extLst>
                  <a:ext uri="{0D108BD9-81ED-4DB2-BD59-A6C34878D82A}">
                    <a16:rowId xmlns:a16="http://schemas.microsoft.com/office/drawing/2014/main" val="3041851731"/>
                  </a:ext>
                </a:extLst>
              </a:tr>
              <a:tr h="190500">
                <a:tc>
                  <a:txBody>
                    <a:bodyPr/>
                    <a:lstStyle/>
                    <a:p>
                      <a:pPr algn="l" fontAlgn="b"/>
                      <a:r>
                        <a:rPr lang="en-US" sz="2100" b="0" i="0" u="none" strike="noStrike" dirty="0">
                          <a:solidFill>
                            <a:srgbClr val="000000"/>
                          </a:solidFill>
                          <a:effectLst/>
                          <a:latin typeface="Calibri" panose="020F0502020204030204" pitchFamily="34" charset="0"/>
                        </a:rPr>
                        <a:t>2019.1c.6</a:t>
                      </a:r>
                    </a:p>
                  </a:txBody>
                  <a:tcPr marL="9525" marR="9525" marT="9525" marB="0" anchor="b">
                    <a:lnL>
                      <a:noFill/>
                    </a:lnL>
                    <a:lnR>
                      <a:noFill/>
                    </a:lnR>
                    <a:lnT>
                      <a:noFill/>
                    </a:lnT>
                    <a:lnB>
                      <a:noFill/>
                    </a:lnB>
                  </a:tcPr>
                </a:tc>
                <a:tc>
                  <a:txBody>
                    <a:bodyPr/>
                    <a:lstStyle/>
                    <a:p>
                      <a:pPr algn="r" fontAlgn="b"/>
                      <a:r>
                        <a:rPr lang="en-US" sz="2100" b="1" i="0" u="none" strike="noStrike" dirty="0">
                          <a:solidFill>
                            <a:srgbClr val="000000"/>
                          </a:solidFill>
                          <a:effectLst/>
                          <a:latin typeface="Calibri" panose="020F0502020204030204" pitchFamily="34" charset="0"/>
                        </a:rPr>
                        <a:t>-10.59%</a:t>
                      </a:r>
                    </a:p>
                  </a:txBody>
                  <a:tcPr marL="9525" marR="9525" marT="9525" marB="0" anchor="b">
                    <a:lnL>
                      <a:noFill/>
                    </a:lnL>
                    <a:lnR>
                      <a:noFill/>
                    </a:lnR>
                    <a:lnT>
                      <a:noFill/>
                    </a:lnT>
                    <a:lnB>
                      <a:noFill/>
                    </a:lnB>
                  </a:tcPr>
                </a:tc>
                <a:extLst>
                  <a:ext uri="{0D108BD9-81ED-4DB2-BD59-A6C34878D82A}">
                    <a16:rowId xmlns:a16="http://schemas.microsoft.com/office/drawing/2014/main" val="3273208571"/>
                  </a:ext>
                </a:extLst>
              </a:tr>
              <a:tr h="190500">
                <a:tc>
                  <a:txBody>
                    <a:bodyPr/>
                    <a:lstStyle/>
                    <a:p>
                      <a:pPr algn="l" fontAlgn="b"/>
                      <a:r>
                        <a:rPr lang="en-US" sz="2100" b="0" i="0" u="none" strike="noStrike">
                          <a:solidFill>
                            <a:srgbClr val="000000"/>
                          </a:solidFill>
                          <a:effectLst/>
                          <a:latin typeface="Calibri" panose="020F0502020204030204" pitchFamily="34" charset="0"/>
                        </a:rPr>
                        <a:t>2019.1c.7</a:t>
                      </a:r>
                    </a:p>
                  </a:txBody>
                  <a:tcPr marL="9525" marR="9525" marT="9525" marB="0" anchor="b">
                    <a:lnL>
                      <a:noFill/>
                    </a:lnL>
                    <a:lnR>
                      <a:noFill/>
                    </a:lnR>
                    <a:lnT>
                      <a:noFill/>
                    </a:lnT>
                    <a:lnB>
                      <a:noFill/>
                    </a:lnB>
                  </a:tcPr>
                </a:tc>
                <a:tc>
                  <a:txBody>
                    <a:bodyPr/>
                    <a:lstStyle/>
                    <a:p>
                      <a:pPr algn="r" fontAlgn="b"/>
                      <a:r>
                        <a:rPr lang="en-US" sz="2100" b="0" i="0" u="none" strike="noStrike" dirty="0">
                          <a:solidFill>
                            <a:srgbClr val="000000"/>
                          </a:solidFill>
                          <a:effectLst/>
                          <a:latin typeface="Calibri" panose="020F0502020204030204" pitchFamily="34" charset="0"/>
                        </a:rPr>
                        <a:t>-0.05%</a:t>
                      </a:r>
                    </a:p>
                  </a:txBody>
                  <a:tcPr marL="9525" marR="9525" marT="9525" marB="0" anchor="b">
                    <a:lnL>
                      <a:noFill/>
                    </a:lnL>
                    <a:lnR>
                      <a:noFill/>
                    </a:lnR>
                    <a:lnT>
                      <a:noFill/>
                    </a:lnT>
                    <a:lnB>
                      <a:noFill/>
                    </a:lnB>
                  </a:tcPr>
                </a:tc>
                <a:extLst>
                  <a:ext uri="{0D108BD9-81ED-4DB2-BD59-A6C34878D82A}">
                    <a16:rowId xmlns:a16="http://schemas.microsoft.com/office/drawing/2014/main" val="191704751"/>
                  </a:ext>
                </a:extLst>
              </a:tr>
            </a:tbl>
          </a:graphicData>
        </a:graphic>
      </p:graphicFrame>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30578" y="3230475"/>
            <a:ext cx="4321348" cy="3324114"/>
          </a:xfrm>
          <a:prstGeom prst="rect">
            <a:avLst/>
          </a:prstGeom>
        </p:spPr>
      </p:pic>
    </p:spTree>
    <p:extLst>
      <p:ext uri="{BB962C8B-B14F-4D97-AF65-F5344CB8AC3E}">
        <p14:creationId xmlns:p14="http://schemas.microsoft.com/office/powerpoint/2010/main" val="32380816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r>
              <a:rPr lang="en-US" dirty="0" smtClean="0"/>
              <a:t>Average % difference in Recruitment:</a:t>
            </a:r>
            <a:endParaRPr lang="en-US" dirty="0"/>
          </a:p>
        </p:txBody>
      </p:sp>
      <p:sp>
        <p:nvSpPr>
          <p:cNvPr id="7" name="Title 3"/>
          <p:cNvSpPr>
            <a:spLocks noGrp="1"/>
          </p:cNvSpPr>
          <p:nvPr>
            <p:ph type="title"/>
          </p:nvPr>
        </p:nvSpPr>
        <p:spPr>
          <a:xfrm>
            <a:off x="838200" y="365125"/>
            <a:ext cx="10515600" cy="1325563"/>
          </a:xfrm>
        </p:spPr>
        <p:txBody>
          <a:bodyPr/>
          <a:lstStyle/>
          <a:p>
            <a:r>
              <a:rPr lang="en-US" dirty="0"/>
              <a:t>Input </a:t>
            </a:r>
            <a:r>
              <a:rPr lang="en-US" dirty="0" smtClean="0"/>
              <a:t>data file changes</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3487359882"/>
              </p:ext>
            </p:extLst>
          </p:nvPr>
        </p:nvGraphicFramePr>
        <p:xfrm>
          <a:off x="1048854" y="2535631"/>
          <a:ext cx="2421924" cy="2636520"/>
        </p:xfrm>
        <a:graphic>
          <a:graphicData uri="http://schemas.openxmlformats.org/drawingml/2006/table">
            <a:tbl>
              <a:tblPr/>
              <a:tblGrid>
                <a:gridCol w="1210962">
                  <a:extLst>
                    <a:ext uri="{9D8B030D-6E8A-4147-A177-3AD203B41FA5}">
                      <a16:colId xmlns:a16="http://schemas.microsoft.com/office/drawing/2014/main" val="1965745766"/>
                    </a:ext>
                  </a:extLst>
                </a:gridCol>
                <a:gridCol w="1210962">
                  <a:extLst>
                    <a:ext uri="{9D8B030D-6E8A-4147-A177-3AD203B41FA5}">
                      <a16:colId xmlns:a16="http://schemas.microsoft.com/office/drawing/2014/main" val="148174215"/>
                    </a:ext>
                  </a:extLst>
                </a:gridCol>
              </a:tblGrid>
              <a:tr h="190500">
                <a:tc>
                  <a:txBody>
                    <a:bodyPr/>
                    <a:lstStyle/>
                    <a:p>
                      <a:pPr algn="l" fontAlgn="b"/>
                      <a:r>
                        <a:rPr lang="en-US" sz="2100" b="0" i="0" u="none" strike="noStrike" dirty="0">
                          <a:solidFill>
                            <a:srgbClr val="000000"/>
                          </a:solidFill>
                          <a:effectLst/>
                          <a:latin typeface="Calibri" panose="020F0502020204030204" pitchFamily="34" charset="0"/>
                        </a:rPr>
                        <a:t>Model</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2100" b="0" i="0" u="none" strike="noStrike" dirty="0">
                          <a:solidFill>
                            <a:srgbClr val="000000"/>
                          </a:solidFill>
                          <a:effectLst/>
                          <a:latin typeface="Calibri" panose="020F0502020204030204" pitchFamily="34" charset="0"/>
                        </a:rPr>
                        <a:t>%diff</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90299306"/>
                  </a:ext>
                </a:extLst>
              </a:tr>
              <a:tr h="190500">
                <a:tc>
                  <a:txBody>
                    <a:bodyPr/>
                    <a:lstStyle/>
                    <a:p>
                      <a:pPr algn="l" fontAlgn="b"/>
                      <a:r>
                        <a:rPr lang="en-US" sz="2100" b="0" i="0" u="none" strike="noStrike">
                          <a:solidFill>
                            <a:srgbClr val="000000"/>
                          </a:solidFill>
                          <a:effectLst/>
                          <a:latin typeface="Calibri" panose="020F0502020204030204" pitchFamily="34" charset="0"/>
                        </a:rPr>
                        <a:t>2019.1c.1</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tc>
                  <a:txBody>
                    <a:bodyPr/>
                    <a:lstStyle/>
                    <a:p>
                      <a:pPr algn="r" fontAlgn="b"/>
                      <a:r>
                        <a:rPr lang="en-US" sz="2100" b="0" i="0" u="none" strike="noStrike">
                          <a:solidFill>
                            <a:srgbClr val="000000"/>
                          </a:solidFill>
                          <a:effectLst/>
                          <a:latin typeface="Calibri" panose="020F0502020204030204" pitchFamily="34" charset="0"/>
                        </a:rPr>
                        <a:t>-0.09%</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extLst>
                  <a:ext uri="{0D108BD9-81ED-4DB2-BD59-A6C34878D82A}">
                    <a16:rowId xmlns:a16="http://schemas.microsoft.com/office/drawing/2014/main" val="136219063"/>
                  </a:ext>
                </a:extLst>
              </a:tr>
              <a:tr h="190500">
                <a:tc>
                  <a:txBody>
                    <a:bodyPr/>
                    <a:lstStyle/>
                    <a:p>
                      <a:pPr algn="l" fontAlgn="b"/>
                      <a:r>
                        <a:rPr lang="en-US" sz="2100" b="0" i="0" u="none" strike="noStrike" dirty="0">
                          <a:solidFill>
                            <a:srgbClr val="000000"/>
                          </a:solidFill>
                          <a:effectLst/>
                          <a:latin typeface="Calibri" panose="020F0502020204030204" pitchFamily="34" charset="0"/>
                        </a:rPr>
                        <a:t>2019.1c.2</a:t>
                      </a:r>
                    </a:p>
                  </a:txBody>
                  <a:tcPr marL="9525" marR="9525" marT="9525" marB="0" anchor="b">
                    <a:lnL>
                      <a:noFill/>
                    </a:lnL>
                    <a:lnR>
                      <a:noFill/>
                    </a:lnR>
                    <a:lnT>
                      <a:noFill/>
                    </a:lnT>
                    <a:lnB>
                      <a:noFill/>
                    </a:lnB>
                  </a:tcPr>
                </a:tc>
                <a:tc>
                  <a:txBody>
                    <a:bodyPr/>
                    <a:lstStyle/>
                    <a:p>
                      <a:pPr algn="r" fontAlgn="b"/>
                      <a:r>
                        <a:rPr lang="en-US" sz="2100" b="0" i="0" u="none" strike="noStrike" dirty="0">
                          <a:solidFill>
                            <a:srgbClr val="000000"/>
                          </a:solidFill>
                          <a:effectLst/>
                          <a:latin typeface="Calibri" panose="020F0502020204030204" pitchFamily="34" charset="0"/>
                        </a:rPr>
                        <a:t>-</a:t>
                      </a:r>
                      <a:r>
                        <a:rPr lang="en-US" sz="2100" b="1" i="0" u="none" strike="noStrike" dirty="0">
                          <a:solidFill>
                            <a:srgbClr val="000000"/>
                          </a:solidFill>
                          <a:effectLst/>
                          <a:latin typeface="Calibri" panose="020F0502020204030204" pitchFamily="34" charset="0"/>
                        </a:rPr>
                        <a:t>8.57%</a:t>
                      </a:r>
                    </a:p>
                  </a:txBody>
                  <a:tcPr marL="9525" marR="9525" marT="9525" marB="0" anchor="b">
                    <a:lnL>
                      <a:noFill/>
                    </a:lnL>
                    <a:lnR>
                      <a:noFill/>
                    </a:lnR>
                    <a:lnT>
                      <a:noFill/>
                    </a:lnT>
                    <a:lnB>
                      <a:noFill/>
                    </a:lnB>
                  </a:tcPr>
                </a:tc>
                <a:extLst>
                  <a:ext uri="{0D108BD9-81ED-4DB2-BD59-A6C34878D82A}">
                    <a16:rowId xmlns:a16="http://schemas.microsoft.com/office/drawing/2014/main" val="1666938422"/>
                  </a:ext>
                </a:extLst>
              </a:tr>
              <a:tr h="190500">
                <a:tc>
                  <a:txBody>
                    <a:bodyPr/>
                    <a:lstStyle/>
                    <a:p>
                      <a:pPr algn="l" fontAlgn="b"/>
                      <a:r>
                        <a:rPr lang="en-US" sz="2100" b="0" i="0" u="none" strike="noStrike" dirty="0">
                          <a:solidFill>
                            <a:srgbClr val="000000"/>
                          </a:solidFill>
                          <a:effectLst/>
                          <a:latin typeface="Calibri" panose="020F0502020204030204" pitchFamily="34" charset="0"/>
                        </a:rPr>
                        <a:t>2019.1c.3</a:t>
                      </a:r>
                    </a:p>
                  </a:txBody>
                  <a:tcPr marL="9525" marR="9525" marT="9525" marB="0" anchor="b">
                    <a:lnL>
                      <a:noFill/>
                    </a:lnL>
                    <a:lnR>
                      <a:noFill/>
                    </a:lnR>
                    <a:lnT>
                      <a:noFill/>
                    </a:lnT>
                    <a:lnB>
                      <a:noFill/>
                    </a:lnB>
                  </a:tcPr>
                </a:tc>
                <a:tc>
                  <a:txBody>
                    <a:bodyPr/>
                    <a:lstStyle/>
                    <a:p>
                      <a:pPr algn="r" fontAlgn="b"/>
                      <a:r>
                        <a:rPr lang="en-US" sz="2100" b="0" i="0" u="none" strike="noStrike">
                          <a:solidFill>
                            <a:srgbClr val="000000"/>
                          </a:solidFill>
                          <a:effectLst/>
                          <a:latin typeface="Calibri" panose="020F0502020204030204" pitchFamily="34" charset="0"/>
                        </a:rPr>
                        <a:t>-0.89%</a:t>
                      </a:r>
                    </a:p>
                  </a:txBody>
                  <a:tcPr marL="9525" marR="9525" marT="9525" marB="0" anchor="b">
                    <a:lnL>
                      <a:noFill/>
                    </a:lnL>
                    <a:lnR>
                      <a:noFill/>
                    </a:lnR>
                    <a:lnT>
                      <a:noFill/>
                    </a:lnT>
                    <a:lnB>
                      <a:noFill/>
                    </a:lnB>
                  </a:tcPr>
                </a:tc>
                <a:extLst>
                  <a:ext uri="{0D108BD9-81ED-4DB2-BD59-A6C34878D82A}">
                    <a16:rowId xmlns:a16="http://schemas.microsoft.com/office/drawing/2014/main" val="1484097647"/>
                  </a:ext>
                </a:extLst>
              </a:tr>
              <a:tr h="190500">
                <a:tc>
                  <a:txBody>
                    <a:bodyPr/>
                    <a:lstStyle/>
                    <a:p>
                      <a:pPr algn="l" fontAlgn="b"/>
                      <a:r>
                        <a:rPr lang="en-US" sz="2100" b="0" i="0" u="none" strike="noStrike">
                          <a:solidFill>
                            <a:srgbClr val="000000"/>
                          </a:solidFill>
                          <a:effectLst/>
                          <a:latin typeface="Calibri" panose="020F0502020204030204" pitchFamily="34" charset="0"/>
                        </a:rPr>
                        <a:t>2019.1c.4</a:t>
                      </a:r>
                    </a:p>
                  </a:txBody>
                  <a:tcPr marL="9525" marR="9525" marT="9525" marB="0" anchor="b">
                    <a:lnL>
                      <a:noFill/>
                    </a:lnL>
                    <a:lnR>
                      <a:noFill/>
                    </a:lnR>
                    <a:lnT>
                      <a:noFill/>
                    </a:lnT>
                    <a:lnB>
                      <a:noFill/>
                    </a:lnB>
                  </a:tcPr>
                </a:tc>
                <a:tc>
                  <a:txBody>
                    <a:bodyPr/>
                    <a:lstStyle/>
                    <a:p>
                      <a:pPr algn="r" fontAlgn="b"/>
                      <a:r>
                        <a:rPr lang="en-US" sz="2100" b="1" i="0" u="none" strike="noStrike" dirty="0">
                          <a:solidFill>
                            <a:srgbClr val="000000"/>
                          </a:solidFill>
                          <a:effectLst/>
                          <a:latin typeface="Calibri" panose="020F0502020204030204" pitchFamily="34" charset="0"/>
                        </a:rPr>
                        <a:t>8.93%</a:t>
                      </a:r>
                    </a:p>
                  </a:txBody>
                  <a:tcPr marL="9525" marR="9525" marT="9525" marB="0" anchor="b">
                    <a:lnL>
                      <a:noFill/>
                    </a:lnL>
                    <a:lnR>
                      <a:noFill/>
                    </a:lnR>
                    <a:lnT>
                      <a:noFill/>
                    </a:lnT>
                    <a:lnB>
                      <a:noFill/>
                    </a:lnB>
                  </a:tcPr>
                </a:tc>
                <a:extLst>
                  <a:ext uri="{0D108BD9-81ED-4DB2-BD59-A6C34878D82A}">
                    <a16:rowId xmlns:a16="http://schemas.microsoft.com/office/drawing/2014/main" val="1124152820"/>
                  </a:ext>
                </a:extLst>
              </a:tr>
              <a:tr h="190500">
                <a:tc>
                  <a:txBody>
                    <a:bodyPr/>
                    <a:lstStyle/>
                    <a:p>
                      <a:pPr algn="l" fontAlgn="b"/>
                      <a:r>
                        <a:rPr lang="en-US" sz="2100" b="0" i="0" u="none" strike="noStrike">
                          <a:solidFill>
                            <a:srgbClr val="000000"/>
                          </a:solidFill>
                          <a:effectLst/>
                          <a:latin typeface="Calibri" panose="020F0502020204030204" pitchFamily="34" charset="0"/>
                        </a:rPr>
                        <a:t>2019.1c.5</a:t>
                      </a:r>
                    </a:p>
                  </a:txBody>
                  <a:tcPr marL="9525" marR="9525" marT="9525" marB="0" anchor="b">
                    <a:lnL>
                      <a:noFill/>
                    </a:lnL>
                    <a:lnR>
                      <a:noFill/>
                    </a:lnR>
                    <a:lnT>
                      <a:noFill/>
                    </a:lnT>
                    <a:lnB>
                      <a:noFill/>
                    </a:lnB>
                  </a:tcPr>
                </a:tc>
                <a:tc>
                  <a:txBody>
                    <a:bodyPr/>
                    <a:lstStyle/>
                    <a:p>
                      <a:pPr algn="r" fontAlgn="b"/>
                      <a:r>
                        <a:rPr lang="en-US" sz="2100" b="0" i="0" u="none" strike="noStrike">
                          <a:solidFill>
                            <a:srgbClr val="000000"/>
                          </a:solidFill>
                          <a:effectLst/>
                          <a:latin typeface="Calibri" panose="020F0502020204030204" pitchFamily="34" charset="0"/>
                        </a:rPr>
                        <a:t>0.79%</a:t>
                      </a:r>
                    </a:p>
                  </a:txBody>
                  <a:tcPr marL="9525" marR="9525" marT="9525" marB="0" anchor="b">
                    <a:lnL>
                      <a:noFill/>
                    </a:lnL>
                    <a:lnR>
                      <a:noFill/>
                    </a:lnR>
                    <a:lnT>
                      <a:noFill/>
                    </a:lnT>
                    <a:lnB>
                      <a:noFill/>
                    </a:lnB>
                  </a:tcPr>
                </a:tc>
                <a:extLst>
                  <a:ext uri="{0D108BD9-81ED-4DB2-BD59-A6C34878D82A}">
                    <a16:rowId xmlns:a16="http://schemas.microsoft.com/office/drawing/2014/main" val="3041851731"/>
                  </a:ext>
                </a:extLst>
              </a:tr>
              <a:tr h="190500">
                <a:tc>
                  <a:txBody>
                    <a:bodyPr/>
                    <a:lstStyle/>
                    <a:p>
                      <a:pPr algn="l" fontAlgn="b"/>
                      <a:r>
                        <a:rPr lang="en-US" sz="2100" b="0" i="0" u="none" strike="noStrike" dirty="0">
                          <a:solidFill>
                            <a:srgbClr val="000000"/>
                          </a:solidFill>
                          <a:effectLst/>
                          <a:latin typeface="Calibri" panose="020F0502020204030204" pitchFamily="34" charset="0"/>
                        </a:rPr>
                        <a:t>2019.1c.6</a:t>
                      </a:r>
                    </a:p>
                  </a:txBody>
                  <a:tcPr marL="9525" marR="9525" marT="9525" marB="0" anchor="b">
                    <a:lnL>
                      <a:noFill/>
                    </a:lnL>
                    <a:lnR>
                      <a:noFill/>
                    </a:lnR>
                    <a:lnT>
                      <a:noFill/>
                    </a:lnT>
                    <a:lnB>
                      <a:noFill/>
                    </a:lnB>
                  </a:tcPr>
                </a:tc>
                <a:tc>
                  <a:txBody>
                    <a:bodyPr/>
                    <a:lstStyle/>
                    <a:p>
                      <a:pPr algn="r" fontAlgn="b"/>
                      <a:r>
                        <a:rPr lang="en-US" sz="2100" b="1" i="0" u="none" strike="noStrike" dirty="0">
                          <a:solidFill>
                            <a:srgbClr val="000000"/>
                          </a:solidFill>
                          <a:effectLst/>
                          <a:latin typeface="Calibri" panose="020F0502020204030204" pitchFamily="34" charset="0"/>
                        </a:rPr>
                        <a:t>8.07%</a:t>
                      </a:r>
                    </a:p>
                  </a:txBody>
                  <a:tcPr marL="9525" marR="9525" marT="9525" marB="0" anchor="b">
                    <a:lnL>
                      <a:noFill/>
                    </a:lnL>
                    <a:lnR>
                      <a:noFill/>
                    </a:lnR>
                    <a:lnT>
                      <a:noFill/>
                    </a:lnT>
                    <a:lnB>
                      <a:noFill/>
                    </a:lnB>
                  </a:tcPr>
                </a:tc>
                <a:extLst>
                  <a:ext uri="{0D108BD9-81ED-4DB2-BD59-A6C34878D82A}">
                    <a16:rowId xmlns:a16="http://schemas.microsoft.com/office/drawing/2014/main" val="3273208571"/>
                  </a:ext>
                </a:extLst>
              </a:tr>
              <a:tr h="190500">
                <a:tc>
                  <a:txBody>
                    <a:bodyPr/>
                    <a:lstStyle/>
                    <a:p>
                      <a:pPr algn="l" fontAlgn="b"/>
                      <a:r>
                        <a:rPr lang="en-US" sz="2100" b="0" i="0" u="none" strike="noStrike">
                          <a:solidFill>
                            <a:srgbClr val="000000"/>
                          </a:solidFill>
                          <a:effectLst/>
                          <a:latin typeface="Calibri" panose="020F0502020204030204" pitchFamily="34" charset="0"/>
                        </a:rPr>
                        <a:t>2019.1c.7</a:t>
                      </a:r>
                    </a:p>
                  </a:txBody>
                  <a:tcPr marL="9525" marR="9525" marT="9525" marB="0" anchor="b">
                    <a:lnL>
                      <a:noFill/>
                    </a:lnL>
                    <a:lnR>
                      <a:noFill/>
                    </a:lnR>
                    <a:lnT>
                      <a:noFill/>
                    </a:lnT>
                    <a:lnB>
                      <a:noFill/>
                    </a:lnB>
                  </a:tcPr>
                </a:tc>
                <a:tc>
                  <a:txBody>
                    <a:bodyPr/>
                    <a:lstStyle/>
                    <a:p>
                      <a:pPr algn="r" fontAlgn="b"/>
                      <a:r>
                        <a:rPr lang="en-US" sz="2100" b="1" i="0" u="none" strike="noStrike" dirty="0">
                          <a:solidFill>
                            <a:srgbClr val="000000"/>
                          </a:solidFill>
                          <a:effectLst/>
                          <a:latin typeface="Calibri" panose="020F0502020204030204" pitchFamily="34" charset="0"/>
                        </a:rPr>
                        <a:t>1.30%</a:t>
                      </a:r>
                    </a:p>
                  </a:txBody>
                  <a:tcPr marL="9525" marR="9525" marT="9525" marB="0" anchor="b">
                    <a:lnL>
                      <a:noFill/>
                    </a:lnL>
                    <a:lnR>
                      <a:noFill/>
                    </a:lnR>
                    <a:lnT>
                      <a:noFill/>
                    </a:lnT>
                    <a:lnB>
                      <a:noFill/>
                    </a:lnB>
                  </a:tcPr>
                </a:tc>
                <a:extLst>
                  <a:ext uri="{0D108BD9-81ED-4DB2-BD59-A6C34878D82A}">
                    <a16:rowId xmlns:a16="http://schemas.microsoft.com/office/drawing/2014/main" val="191704751"/>
                  </a:ext>
                </a:extLst>
              </a:tr>
            </a:tbl>
          </a:graphicData>
        </a:graphic>
      </p:graphicFrame>
      <p:pic>
        <p:nvPicPr>
          <p:cNvPr id="10" name="Pictur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681431" y="2348838"/>
            <a:ext cx="4735756" cy="3642889"/>
          </a:xfrm>
          <a:prstGeom prst="rect">
            <a:avLst/>
          </a:prstGeom>
        </p:spPr>
      </p:pic>
      <p:grpSp>
        <p:nvGrpSpPr>
          <p:cNvPr id="13" name="Group 12"/>
          <p:cNvGrpSpPr/>
          <p:nvPr/>
        </p:nvGrpSpPr>
        <p:grpSpPr>
          <a:xfrm>
            <a:off x="8464216" y="72190"/>
            <a:ext cx="3727784" cy="6731668"/>
            <a:chOff x="8464216" y="72190"/>
            <a:chExt cx="3727784" cy="6731668"/>
          </a:xfrm>
        </p:grpSpPr>
        <p:pic>
          <p:nvPicPr>
            <p:cNvPr id="8" name="Picture 7"/>
            <p:cNvPicPr>
              <a:picLocks noChangeAspect="1"/>
            </p:cNvPicPr>
            <p:nvPr/>
          </p:nvPicPr>
          <p:blipFill rotWithShape="1">
            <a:blip r:embed="rId3" cstate="print">
              <a:extLst>
                <a:ext uri="{28A0092B-C50C-407E-A947-70E740481C1C}">
                  <a14:useLocalDpi xmlns:a14="http://schemas.microsoft.com/office/drawing/2010/main" val="0"/>
                </a:ext>
              </a:extLst>
            </a:blip>
            <a:srcRect t="2973" b="16109"/>
            <a:stretch/>
          </p:blipFill>
          <p:spPr>
            <a:xfrm>
              <a:off x="8464216" y="72190"/>
              <a:ext cx="3727784" cy="2189070"/>
            </a:xfrm>
            <a:prstGeom prst="rect">
              <a:avLst/>
            </a:prstGeom>
          </p:spPr>
        </p:pic>
        <p:pic>
          <p:nvPicPr>
            <p:cNvPr id="9" name="Picture 8"/>
            <p:cNvPicPr>
              <a:picLocks noChangeAspect="1"/>
            </p:cNvPicPr>
            <p:nvPr/>
          </p:nvPicPr>
          <p:blipFill rotWithShape="1">
            <a:blip r:embed="rId4" cstate="print">
              <a:extLst>
                <a:ext uri="{28A0092B-C50C-407E-A947-70E740481C1C}">
                  <a14:useLocalDpi xmlns:a14="http://schemas.microsoft.com/office/drawing/2010/main" val="0"/>
                </a:ext>
              </a:extLst>
            </a:blip>
            <a:srcRect t="4268" b="16098"/>
            <a:stretch/>
          </p:blipFill>
          <p:spPr>
            <a:xfrm>
              <a:off x="8464216" y="2261260"/>
              <a:ext cx="3727784" cy="2154330"/>
            </a:xfrm>
            <a:prstGeom prst="rect">
              <a:avLst/>
            </a:prstGeom>
          </p:spPr>
        </p:pic>
        <p:pic>
          <p:nvPicPr>
            <p:cNvPr id="11" name="Picture 10"/>
            <p:cNvPicPr>
              <a:picLocks noChangeAspect="1"/>
            </p:cNvPicPr>
            <p:nvPr/>
          </p:nvPicPr>
          <p:blipFill rotWithShape="1">
            <a:blip r:embed="rId5" cstate="print">
              <a:extLst>
                <a:ext uri="{28A0092B-C50C-407E-A947-70E740481C1C}">
                  <a14:useLocalDpi xmlns:a14="http://schemas.microsoft.com/office/drawing/2010/main" val="0"/>
                </a:ext>
              </a:extLst>
            </a:blip>
            <a:srcRect t="3228" b="8493"/>
            <a:stretch/>
          </p:blipFill>
          <p:spPr>
            <a:xfrm>
              <a:off x="8464216" y="4415590"/>
              <a:ext cx="3727784" cy="2388268"/>
            </a:xfrm>
            <a:prstGeom prst="rect">
              <a:avLst/>
            </a:prstGeom>
          </p:spPr>
        </p:pic>
      </p:grpSp>
    </p:spTree>
    <p:extLst>
      <p:ext uri="{BB962C8B-B14F-4D97-AF65-F5344CB8AC3E}">
        <p14:creationId xmlns:p14="http://schemas.microsoft.com/office/powerpoint/2010/main" val="235100239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11571</TotalTime>
  <Words>4214</Words>
  <Application>Microsoft Office PowerPoint</Application>
  <PresentationFormat>Widescreen</PresentationFormat>
  <Paragraphs>854</Paragraphs>
  <Slides>66</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66</vt:i4>
      </vt:variant>
    </vt:vector>
  </HeadingPairs>
  <TitlesOfParts>
    <vt:vector size="71" baseType="lpstr">
      <vt:lpstr>Arial</vt:lpstr>
      <vt:lpstr>Calibri</vt:lpstr>
      <vt:lpstr>Calibri Light</vt:lpstr>
      <vt:lpstr>Times New Roman</vt:lpstr>
      <vt:lpstr>Office Theme</vt:lpstr>
      <vt:lpstr>2024 GOA Pcod assessment</vt:lpstr>
      <vt:lpstr>Background</vt:lpstr>
      <vt:lpstr>Outline</vt:lpstr>
      <vt:lpstr>Base data updates (2019.1b-2024)</vt:lpstr>
      <vt:lpstr>Input data file changes</vt:lpstr>
      <vt:lpstr>Input data file changes</vt:lpstr>
      <vt:lpstr>Input data file changes</vt:lpstr>
      <vt:lpstr>Input data file changes</vt:lpstr>
      <vt:lpstr>Input data file changes</vt:lpstr>
      <vt:lpstr>Input data file changes</vt:lpstr>
      <vt:lpstr>Input data file changes</vt:lpstr>
      <vt:lpstr>Recommended data updates (2019.1d)</vt:lpstr>
      <vt:lpstr>Recommended data updates (2019.1d)</vt:lpstr>
      <vt:lpstr>Recommended data updates (2019.1d)</vt:lpstr>
      <vt:lpstr>Recommended data updates (2019.1d)</vt:lpstr>
      <vt:lpstr>Recommended data updates (2019.1d)</vt:lpstr>
      <vt:lpstr>Fishery length comp investigations</vt:lpstr>
      <vt:lpstr>Fishery length comp overview</vt:lpstr>
      <vt:lpstr>Fishery length comp overview</vt:lpstr>
      <vt:lpstr>Fishery length comp investigations: filtering</vt:lpstr>
      <vt:lpstr>Fishery length comp investigations: State data</vt:lpstr>
      <vt:lpstr>Fishery length comp investigations</vt:lpstr>
      <vt:lpstr>Fishery length comp investigations</vt:lpstr>
      <vt:lpstr>Fishery length comp investigations</vt:lpstr>
      <vt:lpstr>Fishery length comp investigations</vt:lpstr>
      <vt:lpstr>PowerPoint Presentation</vt:lpstr>
      <vt:lpstr>PowerPoint Presentation</vt:lpstr>
      <vt:lpstr>PowerPoint Presentation</vt:lpstr>
      <vt:lpstr>Fishery length comp investigations</vt:lpstr>
      <vt:lpstr>Fishery length comp investigations</vt:lpstr>
      <vt:lpstr>Fishery length comp investigations</vt:lpstr>
      <vt:lpstr>Length composition binning</vt:lpstr>
      <vt:lpstr>Length comp binning: fishery</vt:lpstr>
      <vt:lpstr>Length comp binning: survey</vt:lpstr>
      <vt:lpstr>Length comp binning</vt:lpstr>
      <vt:lpstr>Length comp binning</vt:lpstr>
      <vt:lpstr>Recommended model vs base</vt:lpstr>
      <vt:lpstr>Recommended model vs base</vt:lpstr>
      <vt:lpstr>Summary of significant model changes</vt:lpstr>
      <vt:lpstr>November models</vt:lpstr>
      <vt:lpstr>SSC/PT comments</vt:lpstr>
      <vt:lpstr>Apportionment investigation</vt:lpstr>
      <vt:lpstr>Apportionment investigation</vt:lpstr>
      <vt:lpstr>Apportionment investigation</vt:lpstr>
      <vt:lpstr>Apportionment investigation: Step 1</vt:lpstr>
      <vt:lpstr>Apportionment investigation: Step 2</vt:lpstr>
      <vt:lpstr>Apportionment investigation: Comparisons</vt:lpstr>
      <vt:lpstr>Apportionment investigation: Discussion</vt:lpstr>
      <vt:lpstr>Apportionment investigation</vt:lpstr>
      <vt:lpstr>Apportionment investigation: Discussion</vt:lpstr>
      <vt:lpstr>Apportionment investigation</vt:lpstr>
      <vt:lpstr>Trawl and longline survey selectivity</vt:lpstr>
      <vt:lpstr>Trawl survey selectivity</vt:lpstr>
      <vt:lpstr>Trawl survey selectivity</vt:lpstr>
      <vt:lpstr>Longline survey selectivity</vt:lpstr>
      <vt:lpstr>Longline survey selectivity</vt:lpstr>
      <vt:lpstr>More on selectivity</vt:lpstr>
      <vt:lpstr>Trawl and longline survey selectivity</vt:lpstr>
      <vt:lpstr>Trawl and longline survey selectivity</vt:lpstr>
      <vt:lpstr>Trawl and longline survey selectivity</vt:lpstr>
      <vt:lpstr>Trawl and longline survey selectivity</vt:lpstr>
      <vt:lpstr>Longline survey selectivity</vt:lpstr>
      <vt:lpstr>Longline survey selectivity</vt:lpstr>
      <vt:lpstr>Longline survey selectivity</vt:lpstr>
      <vt:lpstr>Maturity</vt:lpstr>
      <vt:lpstr>Maturity</vt:lpstr>
    </vt:vector>
  </TitlesOfParts>
  <Company>NOAA AFSC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differences</dc:title>
  <dc:creator>Pete.Hulson</dc:creator>
  <cp:lastModifiedBy>Pete.Hulson</cp:lastModifiedBy>
  <cp:revision>167</cp:revision>
  <dcterms:created xsi:type="dcterms:W3CDTF">2024-07-30T16:00:11Z</dcterms:created>
  <dcterms:modified xsi:type="dcterms:W3CDTF">2024-09-16T22:15:56Z</dcterms:modified>
</cp:coreProperties>
</file>